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 id="352" r:id="rId3"/>
    <p:sldId id="265" r:id="rId4"/>
    <p:sldId id="257" r:id="rId5"/>
    <p:sldId id="258" r:id="rId6"/>
    <p:sldId id="261" r:id="rId7"/>
    <p:sldId id="259" r:id="rId8"/>
    <p:sldId id="262" r:id="rId9"/>
    <p:sldId id="260" r:id="rId10"/>
    <p:sldId id="263" r:id="rId11"/>
    <p:sldId id="264" r:id="rId12"/>
    <p:sldId id="267" r:id="rId13"/>
    <p:sldId id="270" r:id="rId14"/>
    <p:sldId id="268" r:id="rId15"/>
    <p:sldId id="271" r:id="rId16"/>
    <p:sldId id="269" r:id="rId17"/>
    <p:sldId id="272" r:id="rId18"/>
    <p:sldId id="273" r:id="rId19"/>
    <p:sldId id="274" r:id="rId20"/>
    <p:sldId id="275" r:id="rId21"/>
    <p:sldId id="279" r:id="rId22"/>
    <p:sldId id="276" r:id="rId23"/>
    <p:sldId id="280" r:id="rId24"/>
    <p:sldId id="277" r:id="rId25"/>
    <p:sldId id="281" r:id="rId26"/>
    <p:sldId id="278" r:id="rId27"/>
    <p:sldId id="282" r:id="rId28"/>
    <p:sldId id="283" r:id="rId29"/>
    <p:sldId id="284" r:id="rId30"/>
    <p:sldId id="287" r:id="rId31"/>
    <p:sldId id="290" r:id="rId32"/>
    <p:sldId id="286" r:id="rId33"/>
    <p:sldId id="291" r:id="rId34"/>
    <p:sldId id="288" r:id="rId35"/>
    <p:sldId id="293" r:id="rId36"/>
    <p:sldId id="289" r:id="rId37"/>
    <p:sldId id="292" r:id="rId38"/>
    <p:sldId id="295" r:id="rId39"/>
    <p:sldId id="294" r:id="rId40"/>
    <p:sldId id="296" r:id="rId41"/>
    <p:sldId id="299" r:id="rId42"/>
    <p:sldId id="297" r:id="rId43"/>
    <p:sldId id="300" r:id="rId44"/>
    <p:sldId id="298" r:id="rId45"/>
    <p:sldId id="301" r:id="rId46"/>
    <p:sldId id="303" r:id="rId47"/>
    <p:sldId id="302" r:id="rId48"/>
    <p:sldId id="304" r:id="rId49"/>
    <p:sldId id="310" r:id="rId50"/>
    <p:sldId id="311" r:id="rId51"/>
    <p:sldId id="309" r:id="rId52"/>
    <p:sldId id="305" r:id="rId53"/>
    <p:sldId id="312" r:id="rId54"/>
    <p:sldId id="307" r:id="rId55"/>
    <p:sldId id="313" r:id="rId56"/>
    <p:sldId id="315" r:id="rId57"/>
    <p:sldId id="316" r:id="rId58"/>
    <p:sldId id="317" r:id="rId59"/>
    <p:sldId id="319" r:id="rId60"/>
    <p:sldId id="318" r:id="rId61"/>
    <p:sldId id="320" r:id="rId62"/>
    <p:sldId id="321" r:id="rId63"/>
    <p:sldId id="322" r:id="rId64"/>
    <p:sldId id="323" r:id="rId65"/>
    <p:sldId id="328" r:id="rId66"/>
    <p:sldId id="324" r:id="rId67"/>
    <p:sldId id="329" r:id="rId68"/>
    <p:sldId id="325" r:id="rId69"/>
    <p:sldId id="326" r:id="rId70"/>
    <p:sldId id="330" r:id="rId71"/>
    <p:sldId id="331" r:id="rId72"/>
    <p:sldId id="333" r:id="rId73"/>
    <p:sldId id="336" r:id="rId74"/>
    <p:sldId id="332" r:id="rId75"/>
    <p:sldId id="335" r:id="rId76"/>
    <p:sldId id="334" r:id="rId77"/>
    <p:sldId id="337" r:id="rId78"/>
    <p:sldId id="338" r:id="rId79"/>
    <p:sldId id="339" r:id="rId80"/>
    <p:sldId id="340" r:id="rId81"/>
    <p:sldId id="342" r:id="rId82"/>
    <p:sldId id="341" r:id="rId83"/>
    <p:sldId id="343" r:id="rId84"/>
    <p:sldId id="344" r:id="rId85"/>
    <p:sldId id="345" r:id="rId86"/>
    <p:sldId id="346" r:id="rId87"/>
    <p:sldId id="399" r:id="rId88"/>
    <p:sldId id="347" r:id="rId89"/>
    <p:sldId id="400" r:id="rId90"/>
    <p:sldId id="348" r:id="rId91"/>
    <p:sldId id="349" r:id="rId92"/>
    <p:sldId id="350" r:id="rId93"/>
    <p:sldId id="351" r:id="rId94"/>
    <p:sldId id="353" r:id="rId95"/>
    <p:sldId id="354" r:id="rId96"/>
    <p:sldId id="355" r:id="rId97"/>
    <p:sldId id="356" r:id="rId98"/>
    <p:sldId id="357" r:id="rId99"/>
    <p:sldId id="358" r:id="rId100"/>
    <p:sldId id="393" r:id="rId101"/>
    <p:sldId id="392" r:id="rId102"/>
    <p:sldId id="394" r:id="rId103"/>
    <p:sldId id="359" r:id="rId104"/>
    <p:sldId id="364" r:id="rId105"/>
    <p:sldId id="360" r:id="rId106"/>
    <p:sldId id="365" r:id="rId107"/>
    <p:sldId id="361" r:id="rId108"/>
    <p:sldId id="366" r:id="rId109"/>
    <p:sldId id="362" r:id="rId110"/>
    <p:sldId id="367" r:id="rId111"/>
    <p:sldId id="363" r:id="rId112"/>
    <p:sldId id="368" r:id="rId113"/>
    <p:sldId id="369" r:id="rId114"/>
    <p:sldId id="370" r:id="rId115"/>
    <p:sldId id="371" r:id="rId116"/>
    <p:sldId id="373" r:id="rId117"/>
    <p:sldId id="372" r:id="rId118"/>
    <p:sldId id="375" r:id="rId119"/>
    <p:sldId id="374" r:id="rId120"/>
    <p:sldId id="376" r:id="rId121"/>
    <p:sldId id="378" r:id="rId122"/>
    <p:sldId id="379" r:id="rId123"/>
    <p:sldId id="380" r:id="rId124"/>
    <p:sldId id="384" r:id="rId125"/>
    <p:sldId id="381" r:id="rId126"/>
    <p:sldId id="385" r:id="rId127"/>
    <p:sldId id="382" r:id="rId128"/>
    <p:sldId id="383" r:id="rId129"/>
    <p:sldId id="387" r:id="rId130"/>
    <p:sldId id="386" r:id="rId131"/>
    <p:sldId id="390" r:id="rId132"/>
    <p:sldId id="391" r:id="rId133"/>
    <p:sldId id="395" r:id="rId134"/>
    <p:sldId id="396" r:id="rId135"/>
    <p:sldId id="397" r:id="rId136"/>
    <p:sldId id="398" r:id="rId1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37F971-C274-E542-8B69-DD96CB0860F5}">
          <p14:sldIdLst>
            <p14:sldId id="256"/>
            <p14:sldId id="352"/>
            <p14:sldId id="265"/>
            <p14:sldId id="257"/>
            <p14:sldId id="258"/>
            <p14:sldId id="261"/>
            <p14:sldId id="259"/>
            <p14:sldId id="262"/>
            <p14:sldId id="260"/>
            <p14:sldId id="263"/>
            <p14:sldId id="264"/>
            <p14:sldId id="267"/>
            <p14:sldId id="270"/>
            <p14:sldId id="268"/>
            <p14:sldId id="271"/>
            <p14:sldId id="269"/>
            <p14:sldId id="272"/>
            <p14:sldId id="273"/>
            <p14:sldId id="274"/>
            <p14:sldId id="275"/>
            <p14:sldId id="279"/>
            <p14:sldId id="276"/>
            <p14:sldId id="280"/>
            <p14:sldId id="277"/>
            <p14:sldId id="281"/>
            <p14:sldId id="278"/>
            <p14:sldId id="282"/>
            <p14:sldId id="283"/>
            <p14:sldId id="284"/>
            <p14:sldId id="287"/>
            <p14:sldId id="290"/>
            <p14:sldId id="286"/>
            <p14:sldId id="291"/>
            <p14:sldId id="288"/>
            <p14:sldId id="293"/>
            <p14:sldId id="289"/>
            <p14:sldId id="292"/>
            <p14:sldId id="295"/>
            <p14:sldId id="294"/>
            <p14:sldId id="296"/>
            <p14:sldId id="299"/>
            <p14:sldId id="297"/>
            <p14:sldId id="300"/>
            <p14:sldId id="298"/>
            <p14:sldId id="301"/>
            <p14:sldId id="303"/>
            <p14:sldId id="302"/>
            <p14:sldId id="304"/>
            <p14:sldId id="310"/>
            <p14:sldId id="311"/>
            <p14:sldId id="309"/>
            <p14:sldId id="305"/>
            <p14:sldId id="312"/>
            <p14:sldId id="307"/>
            <p14:sldId id="313"/>
            <p14:sldId id="315"/>
            <p14:sldId id="316"/>
            <p14:sldId id="317"/>
            <p14:sldId id="319"/>
            <p14:sldId id="318"/>
            <p14:sldId id="320"/>
            <p14:sldId id="321"/>
            <p14:sldId id="322"/>
            <p14:sldId id="323"/>
            <p14:sldId id="328"/>
            <p14:sldId id="324"/>
            <p14:sldId id="329"/>
            <p14:sldId id="325"/>
            <p14:sldId id="326"/>
            <p14:sldId id="330"/>
            <p14:sldId id="331"/>
            <p14:sldId id="333"/>
            <p14:sldId id="336"/>
            <p14:sldId id="332"/>
            <p14:sldId id="335"/>
            <p14:sldId id="334"/>
            <p14:sldId id="337"/>
            <p14:sldId id="338"/>
            <p14:sldId id="339"/>
            <p14:sldId id="340"/>
            <p14:sldId id="342"/>
            <p14:sldId id="341"/>
            <p14:sldId id="343"/>
            <p14:sldId id="344"/>
            <p14:sldId id="345"/>
            <p14:sldId id="346"/>
            <p14:sldId id="399"/>
            <p14:sldId id="347"/>
            <p14:sldId id="400"/>
            <p14:sldId id="348"/>
            <p14:sldId id="349"/>
            <p14:sldId id="350"/>
            <p14:sldId id="351"/>
            <p14:sldId id="353"/>
            <p14:sldId id="354"/>
            <p14:sldId id="355"/>
            <p14:sldId id="356"/>
            <p14:sldId id="357"/>
            <p14:sldId id="358"/>
            <p14:sldId id="393"/>
            <p14:sldId id="392"/>
            <p14:sldId id="394"/>
            <p14:sldId id="359"/>
            <p14:sldId id="364"/>
            <p14:sldId id="360"/>
            <p14:sldId id="365"/>
            <p14:sldId id="361"/>
            <p14:sldId id="366"/>
            <p14:sldId id="362"/>
            <p14:sldId id="367"/>
            <p14:sldId id="363"/>
            <p14:sldId id="368"/>
            <p14:sldId id="369"/>
            <p14:sldId id="370"/>
            <p14:sldId id="371"/>
            <p14:sldId id="373"/>
            <p14:sldId id="372"/>
            <p14:sldId id="375"/>
            <p14:sldId id="374"/>
            <p14:sldId id="376"/>
            <p14:sldId id="378"/>
            <p14:sldId id="379"/>
            <p14:sldId id="380"/>
            <p14:sldId id="384"/>
            <p14:sldId id="381"/>
            <p14:sldId id="385"/>
            <p14:sldId id="382"/>
            <p14:sldId id="383"/>
            <p14:sldId id="387"/>
            <p14:sldId id="386"/>
            <p14:sldId id="390"/>
            <p14:sldId id="391"/>
            <p14:sldId id="395"/>
            <p14:sldId id="396"/>
            <p14:sldId id="397"/>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37"/>
    <p:restoredTop sz="94630"/>
  </p:normalViewPr>
  <p:slideViewPr>
    <p:cSldViewPr snapToGrid="0" snapToObjects="1">
      <p:cViewPr varScale="1">
        <p:scale>
          <a:sx n="87" d="100"/>
          <a:sy n="87"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25277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CE8B25B-D951-034D-B94B-7630FA8C33A3}" type="datetimeFigureOut">
              <a:rPr lang="en-US" smtClean="0"/>
              <a:t>4/29/20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2604234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205641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126193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3595467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1737470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300254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551148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2691710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174642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8B25B-D951-034D-B94B-7630FA8C33A3}"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505257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CE8B25B-D951-034D-B94B-7630FA8C33A3}" type="datetimeFigureOut">
              <a:rPr lang="en-US" smtClean="0"/>
              <a:t>4/29/20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779760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CE8B25B-D951-034D-B94B-7630FA8C33A3}" type="datetimeFigureOut">
              <a:rPr lang="en-US" smtClean="0"/>
              <a:t>4/29/20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1986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CE8B25B-D951-034D-B94B-7630FA8C33A3}" type="datetimeFigureOut">
              <a:rPr lang="en-US" smtClean="0"/>
              <a:t>4/29/20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82749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E8B25B-D951-034D-B94B-7630FA8C33A3}" type="datetimeFigureOut">
              <a:rPr lang="en-US" smtClean="0"/>
              <a:t>4/29/20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2968956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CE8B25B-D951-034D-B94B-7630FA8C33A3}" type="datetimeFigureOut">
              <a:rPr lang="en-US" smtClean="0"/>
              <a:t>4/29/20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3023252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ECE8B25B-D951-034D-B94B-7630FA8C33A3}" type="datetimeFigureOut">
              <a:rPr lang="en-US" smtClean="0"/>
              <a:t>4/29/20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B77B0E44-E41E-EE4C-8AC7-D893957CF233}" type="slidenum">
              <a:rPr lang="en-US" smtClean="0"/>
              <a:t>‹#›</a:t>
            </a:fld>
            <a:endParaRPr lang="en-US"/>
          </a:p>
        </p:txBody>
      </p:sp>
    </p:spTree>
    <p:extLst>
      <p:ext uri="{BB962C8B-B14F-4D97-AF65-F5344CB8AC3E}">
        <p14:creationId xmlns:p14="http://schemas.microsoft.com/office/powerpoint/2010/main" val="4207394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CE8B25B-D951-034D-B94B-7630FA8C33A3}" type="datetimeFigureOut">
              <a:rPr lang="en-US" smtClean="0"/>
              <a:t>4/29/20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77B0E44-E41E-EE4C-8AC7-D893957CF233}" type="slidenum">
              <a:rPr lang="en-US" smtClean="0"/>
              <a:t>‹#›</a:t>
            </a:fld>
            <a:endParaRPr lang="en-US"/>
          </a:p>
        </p:txBody>
      </p:sp>
    </p:spTree>
    <p:extLst>
      <p:ext uri="{BB962C8B-B14F-4D97-AF65-F5344CB8AC3E}">
        <p14:creationId xmlns:p14="http://schemas.microsoft.com/office/powerpoint/2010/main" val="138996457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6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8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3" Type="http://schemas.openxmlformats.org/officeDocument/2006/relationships/slide" Target="slide115.xml"/><Relationship Id="rId18" Type="http://schemas.openxmlformats.org/officeDocument/2006/relationships/slide" Target="slide79.xml"/><Relationship Id="rId26" Type="http://schemas.openxmlformats.org/officeDocument/2006/relationships/slide" Target="slide12.xml"/><Relationship Id="rId3" Type="http://schemas.openxmlformats.org/officeDocument/2006/relationships/slide" Target="slide19.xml"/><Relationship Id="rId21" Type="http://schemas.openxmlformats.org/officeDocument/2006/relationships/slide" Target="slide99.xml"/><Relationship Id="rId34" Type="http://schemas.openxmlformats.org/officeDocument/2006/relationships/slide" Target="slide131.xml"/><Relationship Id="rId7" Type="http://schemas.openxmlformats.org/officeDocument/2006/relationships/slide" Target="slide39.xml"/><Relationship Id="rId12" Type="http://schemas.openxmlformats.org/officeDocument/2006/relationships/slide" Target="slide58.xml"/><Relationship Id="rId17" Type="http://schemas.openxmlformats.org/officeDocument/2006/relationships/slide" Target="slide72.xml"/><Relationship Id="rId25" Type="http://schemas.openxmlformats.org/officeDocument/2006/relationships/slide" Target="slide4.xml"/><Relationship Id="rId33" Type="http://schemas.openxmlformats.org/officeDocument/2006/relationships/slide" Target="slide127.xml"/><Relationship Id="rId2" Type="http://schemas.openxmlformats.org/officeDocument/2006/relationships/slide" Target="slide86.xml"/><Relationship Id="rId16" Type="http://schemas.openxmlformats.org/officeDocument/2006/relationships/slide" Target="slide71.xml"/><Relationship Id="rId20" Type="http://schemas.openxmlformats.org/officeDocument/2006/relationships/slide" Target="slide85.xml"/><Relationship Id="rId29" Type="http://schemas.openxmlformats.org/officeDocument/2006/relationships/slide" Target="slide114.xml"/><Relationship Id="rId1" Type="http://schemas.openxmlformats.org/officeDocument/2006/relationships/slideLayout" Target="../slideLayouts/slideLayout2.xml"/><Relationship Id="rId6" Type="http://schemas.openxmlformats.org/officeDocument/2006/relationships/slide" Target="slide105.xml"/><Relationship Id="rId11" Type="http://schemas.openxmlformats.org/officeDocument/2006/relationships/slide" Target="slide57.xml"/><Relationship Id="rId24" Type="http://schemas.openxmlformats.org/officeDocument/2006/relationships/slide" Target="slide20.xml"/><Relationship Id="rId32" Type="http://schemas.openxmlformats.org/officeDocument/2006/relationships/slide" Target="slide125.xml"/><Relationship Id="rId5" Type="http://schemas.openxmlformats.org/officeDocument/2006/relationships/slide" Target="slide103.xml"/><Relationship Id="rId15" Type="http://schemas.openxmlformats.org/officeDocument/2006/relationships/slide" Target="slide64.xml"/><Relationship Id="rId23" Type="http://schemas.openxmlformats.org/officeDocument/2006/relationships/slide" Target="slide29.xml"/><Relationship Id="rId28" Type="http://schemas.openxmlformats.org/officeDocument/2006/relationships/slide" Target="slide5.xml"/><Relationship Id="rId36" Type="http://schemas.openxmlformats.org/officeDocument/2006/relationships/slide" Target="slide129.xml"/><Relationship Id="rId10" Type="http://schemas.openxmlformats.org/officeDocument/2006/relationships/slide" Target="slide48.xml"/><Relationship Id="rId19" Type="http://schemas.openxmlformats.org/officeDocument/2006/relationships/slide" Target="slide81.xml"/><Relationship Id="rId31" Type="http://schemas.openxmlformats.org/officeDocument/2006/relationships/slide" Target="slide122.xml"/><Relationship Id="rId4" Type="http://schemas.openxmlformats.org/officeDocument/2006/relationships/slide" Target="slide92.xml"/><Relationship Id="rId9" Type="http://schemas.openxmlformats.org/officeDocument/2006/relationships/slide" Target="slide47.xml"/><Relationship Id="rId14" Type="http://schemas.openxmlformats.org/officeDocument/2006/relationships/slide" Target="slide63.xml"/><Relationship Id="rId22" Type="http://schemas.openxmlformats.org/officeDocument/2006/relationships/slide" Target="slide30.xml"/><Relationship Id="rId27" Type="http://schemas.openxmlformats.org/officeDocument/2006/relationships/slide" Target="slide11.xml"/><Relationship Id="rId30" Type="http://schemas.openxmlformats.org/officeDocument/2006/relationships/slide" Target="slide119.xml"/><Relationship Id="rId35" Type="http://schemas.openxmlformats.org/officeDocument/2006/relationships/slide" Target="slide123.xml"/><Relationship Id="rId8" Type="http://schemas.openxmlformats.org/officeDocument/2006/relationships/slide" Target="slide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B405-4D7D-8D48-A60A-2B8F8870720F}"/>
              </a:ext>
            </a:extLst>
          </p:cNvPr>
          <p:cNvSpPr>
            <a:spLocks noGrp="1"/>
          </p:cNvSpPr>
          <p:nvPr>
            <p:ph type="ctrTitle"/>
          </p:nvPr>
        </p:nvSpPr>
        <p:spPr/>
        <p:txBody>
          <a:bodyPr>
            <a:normAutofit/>
          </a:bodyPr>
          <a:lstStyle/>
          <a:p>
            <a:r>
              <a:rPr lang="en-US" dirty="0"/>
              <a:t>Year 11 Computer Science</a:t>
            </a:r>
          </a:p>
        </p:txBody>
      </p:sp>
      <p:sp>
        <p:nvSpPr>
          <p:cNvPr id="3" name="Subtitle 2">
            <a:extLst>
              <a:ext uri="{FF2B5EF4-FFF2-40B4-BE49-F238E27FC236}">
                <a16:creationId xmlns:a16="http://schemas.microsoft.com/office/drawing/2014/main" id="{B3072FD0-1124-B643-AF25-9842AF0EBA83}"/>
              </a:ext>
            </a:extLst>
          </p:cNvPr>
          <p:cNvSpPr>
            <a:spLocks noGrp="1"/>
          </p:cNvSpPr>
          <p:nvPr>
            <p:ph type="subTitle" idx="1"/>
          </p:nvPr>
        </p:nvSpPr>
        <p:spPr/>
        <p:txBody>
          <a:bodyPr/>
          <a:lstStyle/>
          <a:p>
            <a:r>
              <a:rPr lang="en-US" dirty="0"/>
              <a:t>Practical Programming</a:t>
            </a:r>
          </a:p>
        </p:txBody>
      </p:sp>
    </p:spTree>
    <p:extLst>
      <p:ext uri="{BB962C8B-B14F-4D97-AF65-F5344CB8AC3E}">
        <p14:creationId xmlns:p14="http://schemas.microsoft.com/office/powerpoint/2010/main" val="3169050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825AFF-785B-3F47-9851-E04D38950632}"/>
              </a:ext>
            </a:extLst>
          </p:cNvPr>
          <p:cNvSpPr txBox="1"/>
          <p:nvPr/>
        </p:nvSpPr>
        <p:spPr>
          <a:xfrm>
            <a:off x="3553476" y="416330"/>
            <a:ext cx="5085046" cy="830997"/>
          </a:xfrm>
          <a:prstGeom prst="rect">
            <a:avLst/>
          </a:prstGeom>
          <a:noFill/>
        </p:spPr>
        <p:txBody>
          <a:bodyPr wrap="none" rtlCol="0">
            <a:spAutoFit/>
          </a:bodyPr>
          <a:lstStyle/>
          <a:p>
            <a:r>
              <a:rPr lang="en-US" sz="2400" dirty="0"/>
              <a:t>Churchland Fencing Contractors</a:t>
            </a:r>
          </a:p>
          <a:p>
            <a:pPr algn="ctr"/>
            <a:r>
              <a:rPr lang="en-US" sz="2400" dirty="0"/>
              <a:t>Solution</a:t>
            </a:r>
          </a:p>
        </p:txBody>
      </p:sp>
      <p:pic>
        <p:nvPicPr>
          <p:cNvPr id="8" name="Picture 7">
            <a:extLst>
              <a:ext uri="{FF2B5EF4-FFF2-40B4-BE49-F238E27FC236}">
                <a16:creationId xmlns:a16="http://schemas.microsoft.com/office/drawing/2014/main" id="{F98DA560-55E8-7843-BEBF-7951955BC53C}"/>
              </a:ext>
            </a:extLst>
          </p:cNvPr>
          <p:cNvPicPr>
            <a:picLocks noChangeAspect="1"/>
          </p:cNvPicPr>
          <p:nvPr/>
        </p:nvPicPr>
        <p:blipFill rotWithShape="1">
          <a:blip r:embed="rId2"/>
          <a:srcRect l="10031" t="87086" r="29529" b="3300"/>
          <a:stretch/>
        </p:blipFill>
        <p:spPr>
          <a:xfrm>
            <a:off x="2600261" y="5519119"/>
            <a:ext cx="6991478" cy="596673"/>
          </a:xfrm>
          <a:prstGeom prst="rect">
            <a:avLst/>
          </a:prstGeom>
        </p:spPr>
      </p:pic>
      <p:pic>
        <p:nvPicPr>
          <p:cNvPr id="5" name="Picture 4">
            <a:extLst>
              <a:ext uri="{FF2B5EF4-FFF2-40B4-BE49-F238E27FC236}">
                <a16:creationId xmlns:a16="http://schemas.microsoft.com/office/drawing/2014/main" id="{E06D91D4-0B2A-E249-92CB-D38CD196E8DE}"/>
              </a:ext>
            </a:extLst>
          </p:cNvPr>
          <p:cNvPicPr>
            <a:picLocks noChangeAspect="1"/>
          </p:cNvPicPr>
          <p:nvPr/>
        </p:nvPicPr>
        <p:blipFill rotWithShape="1">
          <a:blip r:embed="rId2"/>
          <a:srcRect l="6511" b="43275"/>
          <a:stretch/>
        </p:blipFill>
        <p:spPr>
          <a:xfrm>
            <a:off x="437189" y="1457632"/>
            <a:ext cx="11317620" cy="3684383"/>
          </a:xfrm>
          <a:prstGeom prst="rect">
            <a:avLst/>
          </a:prstGeom>
        </p:spPr>
      </p:pic>
    </p:spTree>
    <p:extLst>
      <p:ext uri="{BB962C8B-B14F-4D97-AF65-F5344CB8AC3E}">
        <p14:creationId xmlns:p14="http://schemas.microsoft.com/office/powerpoint/2010/main" val="12880320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AE6B1B-A6B3-8B47-BC34-E99EA37CE817}"/>
              </a:ext>
            </a:extLst>
          </p:cNvPr>
          <p:cNvSpPr/>
          <p:nvPr/>
        </p:nvSpPr>
        <p:spPr>
          <a:xfrm>
            <a:off x="817495" y="1156257"/>
            <a:ext cx="3903362" cy="2117183"/>
          </a:xfrm>
          <a:prstGeom prst="rect">
            <a:avLst/>
          </a:prstGeom>
        </p:spPr>
        <p:txBody>
          <a:bodyPr wrap="square">
            <a:spAutoFit/>
          </a:bodyPr>
          <a:lstStyle/>
          <a:p>
            <a:pPr>
              <a:lnSpc>
                <a:spcPct val="150000"/>
              </a:lnSpc>
            </a:pPr>
            <a:r>
              <a:rPr lang="en-AU" i="1" dirty="0"/>
              <a:t>number = [1 , 24 , 76]</a:t>
            </a:r>
            <a:br>
              <a:rPr lang="en-AU" i="1" dirty="0"/>
            </a:br>
            <a:r>
              <a:rPr lang="en-AU" i="1" dirty="0"/>
              <a:t>colour = ['red' , 'yellow' , 'blue’]</a:t>
            </a:r>
            <a:br>
              <a:rPr lang="en-AU" i="1" dirty="0"/>
            </a:br>
            <a:r>
              <a:rPr lang="en-AU" i="1" dirty="0" err="1"/>
              <a:t>combined_data</a:t>
            </a:r>
            <a:r>
              <a:rPr lang="en-AU" i="1" dirty="0"/>
              <a:t> ['red' , 24 , 98.6]</a:t>
            </a:r>
            <a:br>
              <a:rPr lang="en-AU" i="1" dirty="0"/>
            </a:br>
            <a:r>
              <a:rPr lang="en-AU" i="1" dirty="0" err="1"/>
              <a:t>empty_list</a:t>
            </a:r>
            <a:r>
              <a:rPr lang="en-AU" i="1" dirty="0"/>
              <a:t> = []</a:t>
            </a:r>
            <a:br>
              <a:rPr lang="en-AU" i="1" dirty="0"/>
            </a:br>
            <a:r>
              <a:rPr lang="en-AU" i="1" dirty="0">
                <a:solidFill>
                  <a:srgbClr val="00B0F0"/>
                </a:solidFill>
              </a:rPr>
              <a:t>print</a:t>
            </a:r>
            <a:r>
              <a:rPr lang="en-AU" i="1" dirty="0"/>
              <a:t>(number) </a:t>
            </a:r>
            <a:endParaRPr lang="en-US" dirty="0"/>
          </a:p>
        </p:txBody>
      </p:sp>
      <p:sp>
        <p:nvSpPr>
          <p:cNvPr id="5" name="TextBox 4">
            <a:extLst>
              <a:ext uri="{FF2B5EF4-FFF2-40B4-BE49-F238E27FC236}">
                <a16:creationId xmlns:a16="http://schemas.microsoft.com/office/drawing/2014/main" id="{1B3FF3FF-7009-E64A-9D94-A62EF4D2169E}"/>
              </a:ext>
            </a:extLst>
          </p:cNvPr>
          <p:cNvSpPr txBox="1"/>
          <p:nvPr/>
        </p:nvSpPr>
        <p:spPr>
          <a:xfrm>
            <a:off x="4475094" y="337005"/>
            <a:ext cx="2969083" cy="461665"/>
          </a:xfrm>
          <a:prstGeom prst="rect">
            <a:avLst/>
          </a:prstGeom>
          <a:noFill/>
        </p:spPr>
        <p:txBody>
          <a:bodyPr wrap="none" rtlCol="0">
            <a:spAutoFit/>
          </a:bodyPr>
          <a:lstStyle/>
          <a:p>
            <a:r>
              <a:rPr lang="en-US" sz="2400" dirty="0"/>
              <a:t>What a List can do</a:t>
            </a:r>
          </a:p>
        </p:txBody>
      </p:sp>
      <p:sp>
        <p:nvSpPr>
          <p:cNvPr id="6" name="Rectangle 5">
            <a:extLst>
              <a:ext uri="{FF2B5EF4-FFF2-40B4-BE49-F238E27FC236}">
                <a16:creationId xmlns:a16="http://schemas.microsoft.com/office/drawing/2014/main" id="{D9C37D14-D149-944F-95C5-997A50F680C9}"/>
              </a:ext>
            </a:extLst>
          </p:cNvPr>
          <p:cNvSpPr/>
          <p:nvPr/>
        </p:nvSpPr>
        <p:spPr>
          <a:xfrm>
            <a:off x="652530" y="4978698"/>
            <a:ext cx="6096000" cy="1701684"/>
          </a:xfrm>
          <a:prstGeom prst="rect">
            <a:avLst/>
          </a:prstGeom>
        </p:spPr>
        <p:txBody>
          <a:bodyPr>
            <a:spAutoFit/>
          </a:bodyPr>
          <a:lstStyle/>
          <a:p>
            <a:pPr>
              <a:lnSpc>
                <a:spcPct val="150000"/>
              </a:lnSpc>
            </a:pPr>
            <a:r>
              <a:rPr lang="en-AU" dirty="0"/>
              <a:t>lotto = [2, 14, 26, 41, 63]</a:t>
            </a:r>
            <a:br>
              <a:rPr lang="en-AU" dirty="0"/>
            </a:br>
            <a:r>
              <a:rPr lang="en-AU" dirty="0">
                <a:solidFill>
                  <a:srgbClr val="00B0F0"/>
                </a:solidFill>
              </a:rPr>
              <a:t>print</a:t>
            </a:r>
            <a:r>
              <a:rPr lang="en-AU" dirty="0"/>
              <a:t>(lotto)</a:t>
            </a:r>
            <a:br>
              <a:rPr lang="en-AU" dirty="0"/>
            </a:br>
            <a:r>
              <a:rPr lang="en-AU" dirty="0"/>
              <a:t>lotto[2] = 28   </a:t>
            </a:r>
            <a:r>
              <a:rPr lang="en-AU" dirty="0">
                <a:solidFill>
                  <a:srgbClr val="FF0000"/>
                </a:solidFill>
              </a:rPr>
              <a:t># Here a new number is being assigned</a:t>
            </a:r>
            <a:br>
              <a:rPr lang="en-AU" dirty="0"/>
            </a:br>
            <a:r>
              <a:rPr lang="en-AU" dirty="0">
                <a:solidFill>
                  <a:srgbClr val="00B0F0"/>
                </a:solidFill>
              </a:rPr>
              <a:t>print</a:t>
            </a:r>
            <a:r>
              <a:rPr lang="en-AU" dirty="0"/>
              <a:t>(lotto)</a:t>
            </a:r>
            <a:endParaRPr lang="en-US" dirty="0"/>
          </a:p>
        </p:txBody>
      </p:sp>
      <p:sp>
        <p:nvSpPr>
          <p:cNvPr id="7" name="Rectangle 6">
            <a:extLst>
              <a:ext uri="{FF2B5EF4-FFF2-40B4-BE49-F238E27FC236}">
                <a16:creationId xmlns:a16="http://schemas.microsoft.com/office/drawing/2014/main" id="{820C4A51-C885-1C4A-9FC9-A3A105BE917D}"/>
              </a:ext>
            </a:extLst>
          </p:cNvPr>
          <p:cNvSpPr/>
          <p:nvPr/>
        </p:nvSpPr>
        <p:spPr>
          <a:xfrm>
            <a:off x="652530" y="3708784"/>
            <a:ext cx="6096000" cy="870688"/>
          </a:xfrm>
          <a:prstGeom prst="rect">
            <a:avLst/>
          </a:prstGeom>
        </p:spPr>
        <p:txBody>
          <a:bodyPr>
            <a:spAutoFit/>
          </a:bodyPr>
          <a:lstStyle/>
          <a:p>
            <a:pPr>
              <a:lnSpc>
                <a:spcPct val="150000"/>
              </a:lnSpc>
            </a:pPr>
            <a:r>
              <a:rPr lang="en-AU" dirty="0"/>
              <a:t>friends = ['Joseph', 'Glenn', 'Sally']</a:t>
            </a:r>
            <a:br>
              <a:rPr lang="en-AU" dirty="0"/>
            </a:br>
            <a:r>
              <a:rPr lang="en-AU" dirty="0">
                <a:solidFill>
                  <a:srgbClr val="00B0F0"/>
                </a:solidFill>
              </a:rPr>
              <a:t>print</a:t>
            </a:r>
            <a:r>
              <a:rPr lang="en-AU" dirty="0"/>
              <a:t>(friends[1])</a:t>
            </a:r>
            <a:endParaRPr lang="en-US" dirty="0"/>
          </a:p>
        </p:txBody>
      </p:sp>
      <p:sp>
        <p:nvSpPr>
          <p:cNvPr id="8" name="Rectangle 7">
            <a:extLst>
              <a:ext uri="{FF2B5EF4-FFF2-40B4-BE49-F238E27FC236}">
                <a16:creationId xmlns:a16="http://schemas.microsoft.com/office/drawing/2014/main" id="{6C5BB070-E52E-8C41-961F-846CF996EAE6}"/>
              </a:ext>
            </a:extLst>
          </p:cNvPr>
          <p:cNvSpPr/>
          <p:nvPr/>
        </p:nvSpPr>
        <p:spPr>
          <a:xfrm>
            <a:off x="6487272" y="954908"/>
            <a:ext cx="6096000" cy="870688"/>
          </a:xfrm>
          <a:prstGeom prst="rect">
            <a:avLst/>
          </a:prstGeom>
        </p:spPr>
        <p:txBody>
          <a:bodyPr>
            <a:spAutoFit/>
          </a:bodyPr>
          <a:lstStyle/>
          <a:p>
            <a:pPr>
              <a:lnSpc>
                <a:spcPct val="150000"/>
              </a:lnSpc>
            </a:pPr>
            <a:r>
              <a:rPr lang="en-AU" dirty="0"/>
              <a:t>x = [1, 2, 'joe', 99]</a:t>
            </a:r>
            <a:br>
              <a:rPr lang="en-AU" dirty="0"/>
            </a:br>
            <a:r>
              <a:rPr lang="en-AU" dirty="0">
                <a:solidFill>
                  <a:srgbClr val="00B0F0"/>
                </a:solidFill>
              </a:rPr>
              <a:t>print</a:t>
            </a:r>
            <a:r>
              <a:rPr lang="en-AU" dirty="0"/>
              <a:t>(</a:t>
            </a:r>
            <a:r>
              <a:rPr lang="en-AU" dirty="0" err="1">
                <a:solidFill>
                  <a:srgbClr val="00B0F0"/>
                </a:solidFill>
              </a:rPr>
              <a:t>len</a:t>
            </a:r>
            <a:r>
              <a:rPr lang="en-AU" dirty="0"/>
              <a:t>(x))   </a:t>
            </a:r>
            <a:r>
              <a:rPr lang="en-AU" dirty="0">
                <a:solidFill>
                  <a:srgbClr val="6A8759"/>
                </a:solidFill>
              </a:rPr>
              <a:t># Shows number of items in a list</a:t>
            </a:r>
            <a:endParaRPr lang="en-US" dirty="0"/>
          </a:p>
        </p:txBody>
      </p:sp>
      <p:sp>
        <p:nvSpPr>
          <p:cNvPr id="9" name="Rectangle 8">
            <a:extLst>
              <a:ext uri="{FF2B5EF4-FFF2-40B4-BE49-F238E27FC236}">
                <a16:creationId xmlns:a16="http://schemas.microsoft.com/office/drawing/2014/main" id="{4A23A580-6CCA-824E-AD3A-F4E92D47BAB2}"/>
              </a:ext>
            </a:extLst>
          </p:cNvPr>
          <p:cNvSpPr/>
          <p:nvPr/>
        </p:nvSpPr>
        <p:spPr>
          <a:xfrm>
            <a:off x="6487272" y="2185080"/>
            <a:ext cx="2562897" cy="870688"/>
          </a:xfrm>
          <a:prstGeom prst="rect">
            <a:avLst/>
          </a:prstGeom>
        </p:spPr>
        <p:txBody>
          <a:bodyPr wrap="square">
            <a:spAutoFit/>
          </a:bodyPr>
          <a:lstStyle/>
          <a:p>
            <a:pPr>
              <a:lnSpc>
                <a:spcPct val="150000"/>
              </a:lnSpc>
            </a:pPr>
            <a:r>
              <a:rPr lang="en-AU" dirty="0">
                <a:solidFill>
                  <a:schemeClr val="accent6">
                    <a:lumMod val="60000"/>
                    <a:lumOff val="40000"/>
                  </a:schemeClr>
                </a:solidFill>
              </a:rPr>
              <a:t>for</a:t>
            </a:r>
            <a:r>
              <a:rPr lang="en-AU" dirty="0"/>
              <a:t> </a:t>
            </a:r>
            <a:r>
              <a:rPr lang="en-AU" dirty="0" err="1"/>
              <a:t>i</a:t>
            </a:r>
            <a:r>
              <a:rPr lang="en-AU" dirty="0"/>
              <a:t> in </a:t>
            </a:r>
            <a:r>
              <a:rPr lang="en-AU" dirty="0">
                <a:solidFill>
                  <a:srgbClr val="00B0F0"/>
                </a:solidFill>
              </a:rPr>
              <a:t>range</a:t>
            </a:r>
            <a:r>
              <a:rPr lang="en-AU" dirty="0"/>
              <a:t>(5):</a:t>
            </a:r>
            <a:br>
              <a:rPr lang="en-AU" dirty="0"/>
            </a:br>
            <a:r>
              <a:rPr lang="en-AU" dirty="0"/>
              <a:t>    </a:t>
            </a:r>
            <a:r>
              <a:rPr lang="en-AU" dirty="0">
                <a:solidFill>
                  <a:srgbClr val="00B0F0"/>
                </a:solidFill>
              </a:rPr>
              <a:t>print</a:t>
            </a:r>
            <a:r>
              <a:rPr lang="en-AU" dirty="0"/>
              <a:t>(</a:t>
            </a:r>
            <a:r>
              <a:rPr lang="en-AU" dirty="0" err="1"/>
              <a:t>i</a:t>
            </a:r>
            <a:r>
              <a:rPr lang="en-AU" dirty="0"/>
              <a:t>, end=', ')</a:t>
            </a:r>
            <a:endParaRPr lang="en-US" dirty="0"/>
          </a:p>
        </p:txBody>
      </p:sp>
      <p:sp>
        <p:nvSpPr>
          <p:cNvPr id="10" name="Action Button: Forwards or Next 9">
            <a:hlinkClick r:id="" action="ppaction://hlinkshowjump?jump=nextslide" highlightClick="1"/>
            <a:extLst>
              <a:ext uri="{FF2B5EF4-FFF2-40B4-BE49-F238E27FC236}">
                <a16:creationId xmlns:a16="http://schemas.microsoft.com/office/drawing/2014/main" id="{62CF1D5D-A174-7F43-8D92-BFBD30C3EF4D}"/>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7976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966A56-FDAE-8A48-BB87-95900E2418CA}"/>
              </a:ext>
            </a:extLst>
          </p:cNvPr>
          <p:cNvSpPr txBox="1"/>
          <p:nvPr/>
        </p:nvSpPr>
        <p:spPr>
          <a:xfrm>
            <a:off x="4737294" y="364252"/>
            <a:ext cx="2717411" cy="461665"/>
          </a:xfrm>
          <a:prstGeom prst="rect">
            <a:avLst/>
          </a:prstGeom>
          <a:noFill/>
        </p:spPr>
        <p:txBody>
          <a:bodyPr wrap="none" rtlCol="0">
            <a:spAutoFit/>
          </a:bodyPr>
          <a:lstStyle/>
          <a:p>
            <a:r>
              <a:rPr lang="en-US" sz="2400" dirty="0"/>
              <a:t>Adding to a List()</a:t>
            </a:r>
          </a:p>
        </p:txBody>
      </p:sp>
      <p:sp>
        <p:nvSpPr>
          <p:cNvPr id="10" name="Rectangle 9">
            <a:extLst>
              <a:ext uri="{FF2B5EF4-FFF2-40B4-BE49-F238E27FC236}">
                <a16:creationId xmlns:a16="http://schemas.microsoft.com/office/drawing/2014/main" id="{DB6D24E9-4B75-3746-979B-34CCFF6E95AC}"/>
              </a:ext>
            </a:extLst>
          </p:cNvPr>
          <p:cNvSpPr/>
          <p:nvPr/>
        </p:nvSpPr>
        <p:spPr>
          <a:xfrm>
            <a:off x="1016000" y="1001485"/>
            <a:ext cx="9739086" cy="3779176"/>
          </a:xfrm>
          <a:prstGeom prst="rect">
            <a:avLst/>
          </a:prstGeom>
        </p:spPr>
        <p:txBody>
          <a:bodyPr wrap="square">
            <a:spAutoFit/>
          </a:bodyPr>
          <a:lstStyle/>
          <a:p>
            <a:pPr>
              <a:lnSpc>
                <a:spcPct val="150000"/>
              </a:lnSpc>
            </a:pPr>
            <a:r>
              <a:rPr lang="en-AU" dirty="0"/>
              <a:t>We can create an empty list  and then add elements using the append() method</a:t>
            </a:r>
            <a:br>
              <a:rPr lang="en-AU" dirty="0"/>
            </a:br>
            <a:r>
              <a:rPr lang="en-AU" dirty="0"/>
              <a:t>The list stays in order and new elements </a:t>
            </a:r>
            <a:r>
              <a:rPr lang="en-AU" dirty="0" err="1"/>
              <a:t>ar</a:t>
            </a:r>
            <a:r>
              <a:rPr lang="en-AU" dirty="0"/>
              <a:t> </a:t>
            </a:r>
            <a:r>
              <a:rPr lang="en-AU" dirty="0" err="1"/>
              <a:t>eadded</a:t>
            </a:r>
            <a:r>
              <a:rPr lang="en-AU" dirty="0"/>
              <a:t> at the end of the list</a:t>
            </a:r>
            <a:br>
              <a:rPr lang="en-AU" dirty="0"/>
            </a:br>
            <a:br>
              <a:rPr lang="en-AU" dirty="0"/>
            </a:br>
            <a:r>
              <a:rPr lang="en-AU" dirty="0"/>
              <a:t>stuff = list()   # Make me an empty list and assign into stuff</a:t>
            </a:r>
            <a:br>
              <a:rPr lang="en-AU" dirty="0"/>
            </a:br>
            <a:r>
              <a:rPr lang="en-AU" dirty="0" err="1"/>
              <a:t>stuff.append</a:t>
            </a:r>
            <a:r>
              <a:rPr lang="en-AU" dirty="0"/>
              <a:t>('book')</a:t>
            </a:r>
            <a:br>
              <a:rPr lang="en-AU" dirty="0"/>
            </a:br>
            <a:r>
              <a:rPr lang="en-AU" dirty="0" err="1"/>
              <a:t>stuff.append</a:t>
            </a:r>
            <a:r>
              <a:rPr lang="en-AU" dirty="0"/>
              <a:t>(99)</a:t>
            </a:r>
            <a:br>
              <a:rPr lang="en-AU" dirty="0"/>
            </a:br>
            <a:r>
              <a:rPr lang="en-AU" dirty="0">
                <a:solidFill>
                  <a:srgbClr val="00B0F0"/>
                </a:solidFill>
              </a:rPr>
              <a:t>print</a:t>
            </a:r>
            <a:r>
              <a:rPr lang="en-AU" dirty="0"/>
              <a:t>(stuff)</a:t>
            </a:r>
            <a:br>
              <a:rPr lang="en-AU" dirty="0"/>
            </a:br>
            <a:r>
              <a:rPr lang="en-AU" dirty="0" err="1"/>
              <a:t>stuff.append</a:t>
            </a:r>
            <a:r>
              <a:rPr lang="en-AU" dirty="0"/>
              <a:t>('cookie')</a:t>
            </a:r>
            <a:br>
              <a:rPr lang="en-AU" dirty="0"/>
            </a:br>
            <a:r>
              <a:rPr lang="en-AU" dirty="0">
                <a:solidFill>
                  <a:srgbClr val="00B0F0"/>
                </a:solidFill>
              </a:rPr>
              <a:t>print</a:t>
            </a:r>
            <a:r>
              <a:rPr lang="en-AU" dirty="0"/>
              <a:t>(stuff)</a:t>
            </a:r>
            <a:endParaRPr lang="en-US" dirty="0"/>
          </a:p>
        </p:txBody>
      </p:sp>
      <p:sp>
        <p:nvSpPr>
          <p:cNvPr id="4" name="Action Button: Forwards or Next 3">
            <a:hlinkClick r:id="" action="ppaction://hlinkshowjump?jump=nextslide" highlightClick="1"/>
            <a:extLst>
              <a:ext uri="{FF2B5EF4-FFF2-40B4-BE49-F238E27FC236}">
                <a16:creationId xmlns:a16="http://schemas.microsoft.com/office/drawing/2014/main" id="{35F01551-C707-AE47-A288-4449BBCD999B}"/>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1343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0AEFE5-9FC5-6B46-A1BD-2B1331BA4B0D}"/>
              </a:ext>
            </a:extLst>
          </p:cNvPr>
          <p:cNvSpPr/>
          <p:nvPr/>
        </p:nvSpPr>
        <p:spPr>
          <a:xfrm>
            <a:off x="624115" y="631041"/>
            <a:ext cx="6096000" cy="5856668"/>
          </a:xfrm>
          <a:prstGeom prst="rect">
            <a:avLst/>
          </a:prstGeom>
        </p:spPr>
        <p:txBody>
          <a:bodyPr>
            <a:spAutoFit/>
          </a:bodyPr>
          <a:lstStyle/>
          <a:p>
            <a:pPr>
              <a:lnSpc>
                <a:spcPct val="150000"/>
              </a:lnSpc>
            </a:pPr>
            <a:r>
              <a:rPr lang="en-AU" dirty="0" err="1"/>
              <a:t>numlist</a:t>
            </a:r>
            <a:r>
              <a:rPr lang="en-AU" dirty="0"/>
              <a:t> = </a:t>
            </a:r>
            <a:r>
              <a:rPr lang="en-AU" dirty="0">
                <a:solidFill>
                  <a:srgbClr val="8888C6"/>
                </a:solidFill>
              </a:rPr>
              <a:t>list</a:t>
            </a:r>
            <a:r>
              <a:rPr lang="en-AU" dirty="0"/>
              <a:t>()</a:t>
            </a:r>
            <a:br>
              <a:rPr lang="en-AU" dirty="0"/>
            </a:br>
            <a:r>
              <a:rPr lang="en-AU" dirty="0">
                <a:solidFill>
                  <a:srgbClr val="CC7832"/>
                </a:solidFill>
              </a:rPr>
              <a:t>while True</a:t>
            </a:r>
            <a:r>
              <a:rPr lang="en-AU" dirty="0"/>
              <a:t>:</a:t>
            </a:r>
            <a:br>
              <a:rPr lang="en-AU" dirty="0"/>
            </a:br>
            <a:r>
              <a:rPr lang="en-AU" dirty="0"/>
              <a:t>    </a:t>
            </a:r>
            <a:r>
              <a:rPr lang="en-AU" dirty="0" err="1"/>
              <a:t>inp</a:t>
            </a:r>
            <a:r>
              <a:rPr lang="en-AU" dirty="0"/>
              <a:t> = </a:t>
            </a:r>
            <a:r>
              <a:rPr lang="en-AU" dirty="0">
                <a:solidFill>
                  <a:srgbClr val="8888C6"/>
                </a:solidFill>
              </a:rPr>
              <a:t>input</a:t>
            </a:r>
            <a:r>
              <a:rPr lang="en-AU" dirty="0"/>
              <a:t>(</a:t>
            </a:r>
            <a:r>
              <a:rPr lang="en-AU" dirty="0">
                <a:solidFill>
                  <a:srgbClr val="6A8759"/>
                </a:solidFill>
              </a:rPr>
              <a:t>'Enter a number: '</a:t>
            </a:r>
            <a:r>
              <a:rPr lang="en-AU" dirty="0"/>
              <a:t>)</a:t>
            </a:r>
            <a:br>
              <a:rPr lang="en-AU" dirty="0"/>
            </a:br>
            <a:r>
              <a:rPr lang="en-AU" dirty="0"/>
              <a:t>    </a:t>
            </a:r>
            <a:r>
              <a:rPr lang="en-AU" dirty="0">
                <a:solidFill>
                  <a:srgbClr val="CC7832"/>
                </a:solidFill>
              </a:rPr>
              <a:t>if </a:t>
            </a:r>
            <a:r>
              <a:rPr lang="en-AU" dirty="0" err="1"/>
              <a:t>inp</a:t>
            </a:r>
            <a:r>
              <a:rPr lang="en-AU" dirty="0"/>
              <a:t> == </a:t>
            </a:r>
            <a:r>
              <a:rPr lang="en-AU" dirty="0">
                <a:solidFill>
                  <a:srgbClr val="6A8759"/>
                </a:solidFill>
              </a:rPr>
              <a:t>'done'</a:t>
            </a:r>
            <a:r>
              <a:rPr lang="en-AU" dirty="0"/>
              <a:t>: </a:t>
            </a:r>
            <a:r>
              <a:rPr lang="en-AU" dirty="0">
                <a:solidFill>
                  <a:srgbClr val="CC7832"/>
                </a:solidFill>
              </a:rPr>
              <a:t>break</a:t>
            </a:r>
            <a:br>
              <a:rPr lang="en-AU" dirty="0">
                <a:solidFill>
                  <a:srgbClr val="CC7832"/>
                </a:solidFill>
              </a:rPr>
            </a:br>
            <a:r>
              <a:rPr lang="en-AU" dirty="0">
                <a:solidFill>
                  <a:srgbClr val="CC7832"/>
                </a:solidFill>
              </a:rPr>
              <a:t>    </a:t>
            </a:r>
            <a:r>
              <a:rPr lang="en-AU" dirty="0"/>
              <a:t>value = </a:t>
            </a:r>
            <a:r>
              <a:rPr lang="en-AU" dirty="0">
                <a:solidFill>
                  <a:srgbClr val="8888C6"/>
                </a:solidFill>
              </a:rPr>
              <a:t>float</a:t>
            </a:r>
            <a:r>
              <a:rPr lang="en-AU" dirty="0"/>
              <a:t>(</a:t>
            </a:r>
            <a:r>
              <a:rPr lang="en-AU" dirty="0" err="1"/>
              <a:t>inp</a:t>
            </a:r>
            <a:r>
              <a:rPr lang="en-AU" dirty="0"/>
              <a:t>)</a:t>
            </a:r>
            <a:br>
              <a:rPr lang="en-AU" dirty="0"/>
            </a:br>
            <a:r>
              <a:rPr lang="en-AU" dirty="0"/>
              <a:t>    numlist.append(value)</a:t>
            </a:r>
            <a:br>
              <a:rPr lang="en-AU" dirty="0"/>
            </a:br>
            <a:br>
              <a:rPr lang="en-AU" dirty="0"/>
            </a:br>
            <a:r>
              <a:rPr lang="en-AU" dirty="0" err="1"/>
              <a:t>numlist.sort</a:t>
            </a:r>
            <a:r>
              <a:rPr lang="en-AU" dirty="0"/>
              <a:t>()</a:t>
            </a:r>
            <a:br>
              <a:rPr lang="en-AU" dirty="0"/>
            </a:br>
            <a:r>
              <a:rPr lang="en-AU" dirty="0">
                <a:solidFill>
                  <a:srgbClr val="8888C6"/>
                </a:solidFill>
              </a:rPr>
              <a:t>print</a:t>
            </a:r>
            <a:r>
              <a:rPr lang="en-AU" dirty="0"/>
              <a:t>(</a:t>
            </a:r>
            <a:r>
              <a:rPr lang="en-AU" dirty="0" err="1"/>
              <a:t>numlist</a:t>
            </a:r>
            <a:r>
              <a:rPr lang="en-AU" dirty="0"/>
              <a:t>)</a:t>
            </a:r>
            <a:br>
              <a:rPr lang="en-AU" dirty="0"/>
            </a:br>
            <a:r>
              <a:rPr lang="en-AU" dirty="0" err="1"/>
              <a:t>numlist.sort</a:t>
            </a:r>
            <a:r>
              <a:rPr lang="en-AU" dirty="0"/>
              <a:t>(</a:t>
            </a:r>
            <a:r>
              <a:rPr lang="en-AU" dirty="0">
                <a:solidFill>
                  <a:srgbClr val="AA4926"/>
                </a:solidFill>
              </a:rPr>
              <a:t>reverse</a:t>
            </a:r>
            <a:r>
              <a:rPr lang="en-AU" dirty="0"/>
              <a:t>=</a:t>
            </a:r>
            <a:r>
              <a:rPr lang="en-AU" dirty="0">
                <a:solidFill>
                  <a:srgbClr val="CC7832"/>
                </a:solidFill>
              </a:rPr>
              <a:t>True</a:t>
            </a:r>
            <a:r>
              <a:rPr lang="en-AU" dirty="0"/>
              <a:t>)</a:t>
            </a:r>
            <a:br>
              <a:rPr lang="en-AU" dirty="0"/>
            </a:br>
            <a:r>
              <a:rPr lang="en-AU" dirty="0">
                <a:solidFill>
                  <a:srgbClr val="8888C6"/>
                </a:solidFill>
              </a:rPr>
              <a:t>print</a:t>
            </a:r>
            <a:r>
              <a:rPr lang="en-AU" dirty="0"/>
              <a:t>(</a:t>
            </a:r>
            <a:r>
              <a:rPr lang="en-AU" dirty="0" err="1"/>
              <a:t>numlist</a:t>
            </a:r>
            <a:r>
              <a:rPr lang="en-AU" dirty="0"/>
              <a:t>)</a:t>
            </a:r>
            <a:br>
              <a:rPr lang="en-AU" dirty="0"/>
            </a:br>
            <a:r>
              <a:rPr lang="en-AU" dirty="0"/>
              <a:t>average = </a:t>
            </a:r>
            <a:r>
              <a:rPr lang="en-AU" dirty="0">
                <a:solidFill>
                  <a:srgbClr val="8888C6"/>
                </a:solidFill>
              </a:rPr>
              <a:t>sum</a:t>
            </a:r>
            <a:r>
              <a:rPr lang="en-AU" dirty="0"/>
              <a:t>(</a:t>
            </a:r>
            <a:r>
              <a:rPr lang="en-AU" dirty="0" err="1"/>
              <a:t>numlist</a:t>
            </a:r>
            <a:r>
              <a:rPr lang="en-AU" dirty="0"/>
              <a:t>)/</a:t>
            </a:r>
            <a:r>
              <a:rPr lang="en-AU" dirty="0" err="1">
                <a:solidFill>
                  <a:srgbClr val="8888C6"/>
                </a:solidFill>
              </a:rPr>
              <a:t>len</a:t>
            </a:r>
            <a:r>
              <a:rPr lang="en-AU" dirty="0"/>
              <a:t>(</a:t>
            </a:r>
            <a:r>
              <a:rPr lang="en-AU" dirty="0" err="1"/>
              <a:t>numlist</a:t>
            </a:r>
            <a:r>
              <a:rPr lang="en-AU" dirty="0"/>
              <a:t>)</a:t>
            </a:r>
            <a:br>
              <a:rPr lang="en-AU" dirty="0"/>
            </a:br>
            <a:r>
              <a:rPr lang="en-AU" dirty="0">
                <a:solidFill>
                  <a:srgbClr val="8888C6"/>
                </a:solidFill>
              </a:rPr>
              <a:t>print</a:t>
            </a:r>
            <a:r>
              <a:rPr lang="en-AU" dirty="0"/>
              <a:t>(</a:t>
            </a:r>
            <a:r>
              <a:rPr lang="en-AU" dirty="0">
                <a:solidFill>
                  <a:srgbClr val="6A8759"/>
                </a:solidFill>
              </a:rPr>
              <a:t>'Average:'</a:t>
            </a:r>
            <a:r>
              <a:rPr lang="en-AU" dirty="0">
                <a:solidFill>
                  <a:srgbClr val="CC7832"/>
                </a:solidFill>
              </a:rPr>
              <a:t>, </a:t>
            </a:r>
            <a:r>
              <a:rPr lang="en-AU" dirty="0"/>
              <a:t>average)</a:t>
            </a:r>
            <a:br>
              <a:rPr lang="en-AU" dirty="0"/>
            </a:br>
            <a:r>
              <a:rPr lang="en-AU" dirty="0">
                <a:solidFill>
                  <a:srgbClr val="8888C6"/>
                </a:solidFill>
              </a:rPr>
              <a:t>print</a:t>
            </a:r>
            <a:r>
              <a:rPr lang="en-AU" dirty="0"/>
              <a:t>(</a:t>
            </a:r>
            <a:r>
              <a:rPr lang="en-AU" dirty="0">
                <a:solidFill>
                  <a:srgbClr val="6A8759"/>
                </a:solidFill>
              </a:rPr>
              <a:t>'Average:'</a:t>
            </a:r>
            <a:r>
              <a:rPr lang="en-AU" dirty="0">
                <a:solidFill>
                  <a:srgbClr val="CC7832"/>
                </a:solidFill>
              </a:rPr>
              <a:t>, </a:t>
            </a:r>
            <a:r>
              <a:rPr lang="en-AU" dirty="0">
                <a:solidFill>
                  <a:srgbClr val="8888C6"/>
                </a:solidFill>
              </a:rPr>
              <a:t>round</a:t>
            </a:r>
            <a:r>
              <a:rPr lang="en-AU" dirty="0"/>
              <a:t>(average</a:t>
            </a:r>
            <a:r>
              <a:rPr lang="en-AU" dirty="0">
                <a:solidFill>
                  <a:srgbClr val="CC7832"/>
                </a:solidFill>
              </a:rPr>
              <a:t>, </a:t>
            </a:r>
            <a:r>
              <a:rPr lang="en-AU" dirty="0">
                <a:solidFill>
                  <a:srgbClr val="6897BB"/>
                </a:solidFill>
              </a:rPr>
              <a:t>2</a:t>
            </a:r>
            <a:r>
              <a:rPr lang="en-AU" dirty="0"/>
              <a:t>))</a:t>
            </a:r>
            <a:endParaRPr lang="en-US" dirty="0"/>
          </a:p>
        </p:txBody>
      </p:sp>
      <p:sp>
        <p:nvSpPr>
          <p:cNvPr id="6" name="TextBox 5">
            <a:extLst>
              <a:ext uri="{FF2B5EF4-FFF2-40B4-BE49-F238E27FC236}">
                <a16:creationId xmlns:a16="http://schemas.microsoft.com/office/drawing/2014/main" id="{8FB17DE1-9253-0649-A9B4-2B2C543A6CC3}"/>
              </a:ext>
            </a:extLst>
          </p:cNvPr>
          <p:cNvSpPr txBox="1"/>
          <p:nvPr/>
        </p:nvSpPr>
        <p:spPr>
          <a:xfrm>
            <a:off x="6720115" y="631041"/>
            <a:ext cx="2678938" cy="369332"/>
          </a:xfrm>
          <a:prstGeom prst="rect">
            <a:avLst/>
          </a:prstGeom>
          <a:noFill/>
        </p:spPr>
        <p:txBody>
          <a:bodyPr wrap="none" rtlCol="0">
            <a:spAutoFit/>
          </a:bodyPr>
          <a:lstStyle/>
          <a:p>
            <a:r>
              <a:rPr lang="en-US" dirty="0"/>
              <a:t>Example of using a List</a:t>
            </a:r>
          </a:p>
        </p:txBody>
      </p:sp>
      <p:sp>
        <p:nvSpPr>
          <p:cNvPr id="7" name="Action Button: Home 6">
            <a:hlinkClick r:id="rId2" action="ppaction://hlinksldjump" highlightClick="1"/>
            <a:extLst>
              <a:ext uri="{FF2B5EF4-FFF2-40B4-BE49-F238E27FC236}">
                <a16:creationId xmlns:a16="http://schemas.microsoft.com/office/drawing/2014/main" id="{11DD65AD-6526-F24E-BF3F-0047590FE972}"/>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0360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77C8A2-33FB-C74E-9919-3CB0A4F2348D}"/>
              </a:ext>
            </a:extLst>
          </p:cNvPr>
          <p:cNvSpPr txBox="1"/>
          <p:nvPr/>
        </p:nvSpPr>
        <p:spPr>
          <a:xfrm>
            <a:off x="4651534" y="2180077"/>
            <a:ext cx="2888932" cy="461665"/>
          </a:xfrm>
          <a:prstGeom prst="rect">
            <a:avLst/>
          </a:prstGeom>
          <a:noFill/>
        </p:spPr>
        <p:txBody>
          <a:bodyPr wrap="none" rtlCol="0">
            <a:spAutoFit/>
          </a:bodyPr>
          <a:lstStyle/>
          <a:p>
            <a:r>
              <a:rPr lang="en-US" sz="2400" dirty="0"/>
              <a:t>Lucky Dot Casinos</a:t>
            </a:r>
          </a:p>
        </p:txBody>
      </p:sp>
      <p:sp>
        <p:nvSpPr>
          <p:cNvPr id="4" name="TextBox 3">
            <a:extLst>
              <a:ext uri="{FF2B5EF4-FFF2-40B4-BE49-F238E27FC236}">
                <a16:creationId xmlns:a16="http://schemas.microsoft.com/office/drawing/2014/main" id="{D20F651F-5AE7-164D-AB0E-D744FF15C061}"/>
              </a:ext>
            </a:extLst>
          </p:cNvPr>
          <p:cNvSpPr txBox="1"/>
          <p:nvPr/>
        </p:nvSpPr>
        <p:spPr>
          <a:xfrm>
            <a:off x="929361" y="2785907"/>
            <a:ext cx="10333278" cy="1286186"/>
          </a:xfrm>
          <a:prstGeom prst="rect">
            <a:avLst/>
          </a:prstGeom>
          <a:noFill/>
        </p:spPr>
        <p:txBody>
          <a:bodyPr wrap="none" rtlCol="0">
            <a:spAutoFit/>
          </a:bodyPr>
          <a:lstStyle/>
          <a:p>
            <a:pPr>
              <a:lnSpc>
                <a:spcPct val="150000"/>
              </a:lnSpc>
            </a:pPr>
            <a:r>
              <a:rPr lang="en-US" dirty="0"/>
              <a:t>You have been contracted by Lucky Dot Casino to produce a simulated program that will </a:t>
            </a:r>
          </a:p>
          <a:p>
            <a:pPr>
              <a:lnSpc>
                <a:spcPct val="150000"/>
              </a:lnSpc>
            </a:pPr>
            <a:r>
              <a:rPr lang="en-US" dirty="0"/>
              <a:t>allow a customer to “roll’ two dice. When each die has the same value, the customer wins</a:t>
            </a:r>
          </a:p>
          <a:p>
            <a:pPr>
              <a:lnSpc>
                <a:spcPct val="150000"/>
              </a:lnSpc>
            </a:pPr>
            <a:r>
              <a:rPr lang="en-US" dirty="0"/>
              <a:t>a prize. The values of each die are: Plum, Apple, Apricot, Orange, Banana and Pineapple.</a:t>
            </a:r>
          </a:p>
        </p:txBody>
      </p:sp>
      <p:sp>
        <p:nvSpPr>
          <p:cNvPr id="6" name="Action Button: Forwards or Next 5">
            <a:hlinkClick r:id="" action="ppaction://hlinkshowjump?jump=nextslide" highlightClick="1"/>
            <a:extLst>
              <a:ext uri="{FF2B5EF4-FFF2-40B4-BE49-F238E27FC236}">
                <a16:creationId xmlns:a16="http://schemas.microsoft.com/office/drawing/2014/main" id="{4B98FD28-03D7-5443-8780-6BE2843B7847}"/>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66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0CA9EA-C35E-3749-BFC8-4C58F099DB33}"/>
              </a:ext>
            </a:extLst>
          </p:cNvPr>
          <p:cNvSpPr txBox="1"/>
          <p:nvPr/>
        </p:nvSpPr>
        <p:spPr>
          <a:xfrm>
            <a:off x="4651534" y="266700"/>
            <a:ext cx="2888932" cy="830997"/>
          </a:xfrm>
          <a:prstGeom prst="rect">
            <a:avLst/>
          </a:prstGeom>
          <a:noFill/>
        </p:spPr>
        <p:txBody>
          <a:bodyPr wrap="none" rtlCol="0">
            <a:spAutoFit/>
          </a:bodyPr>
          <a:lstStyle/>
          <a:p>
            <a:r>
              <a:rPr lang="en-US" sz="2400" dirty="0"/>
              <a:t>Lucky Dot Casinos</a:t>
            </a:r>
          </a:p>
          <a:p>
            <a:pPr algn="ctr"/>
            <a:r>
              <a:rPr lang="en-US" sz="2400" dirty="0"/>
              <a:t>Solutions</a:t>
            </a:r>
          </a:p>
        </p:txBody>
      </p:sp>
      <p:pic>
        <p:nvPicPr>
          <p:cNvPr id="5" name="Picture 4">
            <a:extLst>
              <a:ext uri="{FF2B5EF4-FFF2-40B4-BE49-F238E27FC236}">
                <a16:creationId xmlns:a16="http://schemas.microsoft.com/office/drawing/2014/main" id="{EC19EEB0-F889-3345-865E-56708096F77F}"/>
              </a:ext>
            </a:extLst>
          </p:cNvPr>
          <p:cNvPicPr>
            <a:picLocks noChangeAspect="1"/>
          </p:cNvPicPr>
          <p:nvPr/>
        </p:nvPicPr>
        <p:blipFill>
          <a:blip r:embed="rId2"/>
          <a:stretch>
            <a:fillRect/>
          </a:stretch>
        </p:blipFill>
        <p:spPr>
          <a:xfrm>
            <a:off x="392314" y="1535014"/>
            <a:ext cx="5425906" cy="4837212"/>
          </a:xfrm>
          <a:prstGeom prst="rect">
            <a:avLst/>
          </a:prstGeom>
        </p:spPr>
      </p:pic>
      <p:pic>
        <p:nvPicPr>
          <p:cNvPr id="7" name="Picture 6">
            <a:extLst>
              <a:ext uri="{FF2B5EF4-FFF2-40B4-BE49-F238E27FC236}">
                <a16:creationId xmlns:a16="http://schemas.microsoft.com/office/drawing/2014/main" id="{8A0BFA2A-5CAC-034B-B8AD-0574A2A16F1E}"/>
              </a:ext>
            </a:extLst>
          </p:cNvPr>
          <p:cNvPicPr>
            <a:picLocks noChangeAspect="1"/>
          </p:cNvPicPr>
          <p:nvPr/>
        </p:nvPicPr>
        <p:blipFill>
          <a:blip r:embed="rId3"/>
          <a:stretch>
            <a:fillRect/>
          </a:stretch>
        </p:blipFill>
        <p:spPr>
          <a:xfrm>
            <a:off x="6373782" y="1535014"/>
            <a:ext cx="5138940" cy="3259170"/>
          </a:xfrm>
          <a:prstGeom prst="rect">
            <a:avLst/>
          </a:prstGeom>
        </p:spPr>
      </p:pic>
      <p:pic>
        <p:nvPicPr>
          <p:cNvPr id="9" name="Picture 8">
            <a:extLst>
              <a:ext uri="{FF2B5EF4-FFF2-40B4-BE49-F238E27FC236}">
                <a16:creationId xmlns:a16="http://schemas.microsoft.com/office/drawing/2014/main" id="{68B6E29F-A933-E342-BB59-F4EF2031E192}"/>
              </a:ext>
            </a:extLst>
          </p:cNvPr>
          <p:cNvPicPr>
            <a:picLocks noChangeAspect="1"/>
          </p:cNvPicPr>
          <p:nvPr/>
        </p:nvPicPr>
        <p:blipFill>
          <a:blip r:embed="rId4"/>
          <a:stretch>
            <a:fillRect/>
          </a:stretch>
        </p:blipFill>
        <p:spPr>
          <a:xfrm>
            <a:off x="7939952" y="5101223"/>
            <a:ext cx="2604223" cy="1271003"/>
          </a:xfrm>
          <a:prstGeom prst="rect">
            <a:avLst/>
          </a:prstGeom>
        </p:spPr>
      </p:pic>
      <p:sp>
        <p:nvSpPr>
          <p:cNvPr id="8" name="Action Button: Home 7">
            <a:hlinkClick r:id="rId5" action="ppaction://hlinksldjump" highlightClick="1"/>
            <a:extLst>
              <a:ext uri="{FF2B5EF4-FFF2-40B4-BE49-F238E27FC236}">
                <a16:creationId xmlns:a16="http://schemas.microsoft.com/office/drawing/2014/main" id="{7B376898-1BD8-3A4B-8697-5169BEC7AB23}"/>
              </a:ext>
            </a:extLst>
          </p:cNvPr>
          <p:cNvSpPr/>
          <p:nvPr/>
        </p:nvSpPr>
        <p:spPr>
          <a:xfrm>
            <a:off x="11078382" y="6050427"/>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365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66F18D-2ECB-D842-B1C7-1220CB00593E}"/>
              </a:ext>
            </a:extLst>
          </p:cNvPr>
          <p:cNvSpPr txBox="1"/>
          <p:nvPr/>
        </p:nvSpPr>
        <p:spPr>
          <a:xfrm>
            <a:off x="5396930" y="1130637"/>
            <a:ext cx="1398140" cy="576120"/>
          </a:xfrm>
          <a:prstGeom prst="rect">
            <a:avLst/>
          </a:prstGeom>
          <a:noFill/>
        </p:spPr>
        <p:txBody>
          <a:bodyPr wrap="none" rtlCol="0">
            <a:spAutoFit/>
          </a:bodyPr>
          <a:lstStyle/>
          <a:p>
            <a:pPr>
              <a:lnSpc>
                <a:spcPct val="150000"/>
              </a:lnSpc>
            </a:pPr>
            <a:r>
              <a:rPr lang="en-US" sz="2400" dirty="0"/>
              <a:t>Mendez</a:t>
            </a:r>
          </a:p>
        </p:txBody>
      </p:sp>
      <p:sp>
        <p:nvSpPr>
          <p:cNvPr id="4" name="TextBox 3">
            <a:extLst>
              <a:ext uri="{FF2B5EF4-FFF2-40B4-BE49-F238E27FC236}">
                <a16:creationId xmlns:a16="http://schemas.microsoft.com/office/drawing/2014/main" id="{CE46B2E7-BBA9-2744-B09C-D282685E2EDF}"/>
              </a:ext>
            </a:extLst>
          </p:cNvPr>
          <p:cNvSpPr txBox="1"/>
          <p:nvPr/>
        </p:nvSpPr>
        <p:spPr>
          <a:xfrm>
            <a:off x="677945" y="1892637"/>
            <a:ext cx="11065850" cy="2948179"/>
          </a:xfrm>
          <a:prstGeom prst="rect">
            <a:avLst/>
          </a:prstGeom>
          <a:noFill/>
        </p:spPr>
        <p:txBody>
          <a:bodyPr wrap="none" rtlCol="0">
            <a:spAutoFit/>
          </a:bodyPr>
          <a:lstStyle/>
          <a:p>
            <a:pPr>
              <a:lnSpc>
                <a:spcPct val="150000"/>
              </a:lnSpc>
            </a:pPr>
            <a:r>
              <a:rPr lang="en-US" dirty="0"/>
              <a:t>Mendez fish supply has 10 boats that catch fish. Each day, the weight of the </a:t>
            </a:r>
            <a:r>
              <a:rPr lang="en-US" dirty="0" err="1"/>
              <a:t>bigges</a:t>
            </a:r>
            <a:r>
              <a:rPr lang="en-US" dirty="0"/>
              <a:t> fish caught</a:t>
            </a:r>
          </a:p>
          <a:p>
            <a:pPr>
              <a:lnSpc>
                <a:spcPct val="150000"/>
              </a:lnSpc>
            </a:pPr>
            <a:r>
              <a:rPr lang="en-US" dirty="0"/>
              <a:t>(in kgs) is sent to the head office. Your task is to write a program that will allow the weight of each</a:t>
            </a:r>
          </a:p>
          <a:p>
            <a:pPr>
              <a:lnSpc>
                <a:spcPct val="150000"/>
              </a:lnSpc>
            </a:pPr>
            <a:r>
              <a:rPr lang="en-US" dirty="0"/>
              <a:t>Fish and name of the boat to be recorded (in arrays). The weight of the largest fish is then to be </a:t>
            </a:r>
          </a:p>
          <a:p>
            <a:pPr>
              <a:lnSpc>
                <a:spcPct val="150000"/>
              </a:lnSpc>
            </a:pPr>
            <a:r>
              <a:rPr lang="en-US" dirty="0"/>
              <a:t>Determined by searching the array (of weights) and displayed along with the name of the boat</a:t>
            </a:r>
          </a:p>
          <a:p>
            <a:pPr>
              <a:lnSpc>
                <a:spcPct val="150000"/>
              </a:lnSpc>
            </a:pPr>
            <a:r>
              <a:rPr lang="en-US" dirty="0"/>
              <a:t>that caught it.</a:t>
            </a:r>
          </a:p>
          <a:p>
            <a:pPr>
              <a:lnSpc>
                <a:spcPct val="150000"/>
              </a:lnSpc>
            </a:pPr>
            <a:endParaRPr lang="en-US" dirty="0"/>
          </a:p>
          <a:p>
            <a:pPr>
              <a:lnSpc>
                <a:spcPct val="150000"/>
              </a:lnSpc>
            </a:pPr>
            <a:r>
              <a:rPr lang="en-US" dirty="0"/>
              <a:t>Note: This requires two arrays -  on for the weight of the fish and one for the name of the boat </a:t>
            </a:r>
          </a:p>
        </p:txBody>
      </p:sp>
      <p:sp>
        <p:nvSpPr>
          <p:cNvPr id="5" name="Action Button: Forwards or Next 4">
            <a:hlinkClick r:id="" action="ppaction://hlinkshowjump?jump=nextslide" highlightClick="1"/>
            <a:extLst>
              <a:ext uri="{FF2B5EF4-FFF2-40B4-BE49-F238E27FC236}">
                <a16:creationId xmlns:a16="http://schemas.microsoft.com/office/drawing/2014/main" id="{78A138F3-A21A-C241-9582-BB3BDF66049D}"/>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220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11144D-D0A9-FF40-AA0B-AE5FB963A08F}"/>
              </a:ext>
            </a:extLst>
          </p:cNvPr>
          <p:cNvSpPr txBox="1"/>
          <p:nvPr/>
        </p:nvSpPr>
        <p:spPr>
          <a:xfrm>
            <a:off x="482422" y="3013501"/>
            <a:ext cx="1398140" cy="830997"/>
          </a:xfrm>
          <a:prstGeom prst="rect">
            <a:avLst/>
          </a:prstGeom>
          <a:noFill/>
        </p:spPr>
        <p:txBody>
          <a:bodyPr wrap="none" rtlCol="0">
            <a:spAutoFit/>
          </a:bodyPr>
          <a:lstStyle/>
          <a:p>
            <a:r>
              <a:rPr lang="en-US" sz="2400" dirty="0"/>
              <a:t>Mendez</a:t>
            </a:r>
          </a:p>
          <a:p>
            <a:r>
              <a:rPr lang="en-US" sz="2400" dirty="0"/>
              <a:t>Solution</a:t>
            </a:r>
          </a:p>
        </p:txBody>
      </p:sp>
      <p:pic>
        <p:nvPicPr>
          <p:cNvPr id="12" name="Picture 11">
            <a:extLst>
              <a:ext uri="{FF2B5EF4-FFF2-40B4-BE49-F238E27FC236}">
                <a16:creationId xmlns:a16="http://schemas.microsoft.com/office/drawing/2014/main" id="{6A593E0A-666C-3C40-B04F-C446FA9620BB}"/>
              </a:ext>
            </a:extLst>
          </p:cNvPr>
          <p:cNvPicPr>
            <a:picLocks noChangeAspect="1"/>
          </p:cNvPicPr>
          <p:nvPr/>
        </p:nvPicPr>
        <p:blipFill rotWithShape="1">
          <a:blip r:embed="rId2"/>
          <a:srcRect l="1759" t="2750"/>
          <a:stretch/>
        </p:blipFill>
        <p:spPr>
          <a:xfrm>
            <a:off x="2103119" y="273876"/>
            <a:ext cx="5564777" cy="6310247"/>
          </a:xfrm>
          <a:prstGeom prst="rect">
            <a:avLst/>
          </a:prstGeom>
        </p:spPr>
      </p:pic>
      <p:pic>
        <p:nvPicPr>
          <p:cNvPr id="13" name="Picture 12">
            <a:extLst>
              <a:ext uri="{FF2B5EF4-FFF2-40B4-BE49-F238E27FC236}">
                <a16:creationId xmlns:a16="http://schemas.microsoft.com/office/drawing/2014/main" id="{D48E8F55-C2B1-E448-AB82-9B571216AD00}"/>
              </a:ext>
            </a:extLst>
          </p:cNvPr>
          <p:cNvPicPr>
            <a:picLocks noChangeAspect="1"/>
          </p:cNvPicPr>
          <p:nvPr/>
        </p:nvPicPr>
        <p:blipFill rotWithShape="1">
          <a:blip r:embed="rId3"/>
          <a:srcRect l="1908" t="2608"/>
          <a:stretch/>
        </p:blipFill>
        <p:spPr>
          <a:xfrm>
            <a:off x="7890453" y="2129050"/>
            <a:ext cx="4217131" cy="2599898"/>
          </a:xfrm>
          <a:prstGeom prst="rect">
            <a:avLst/>
          </a:prstGeom>
        </p:spPr>
      </p:pic>
      <p:sp>
        <p:nvSpPr>
          <p:cNvPr id="5" name="Action Button: Home 4">
            <a:hlinkClick r:id="rId4" action="ppaction://hlinksldjump" highlightClick="1"/>
            <a:extLst>
              <a:ext uri="{FF2B5EF4-FFF2-40B4-BE49-F238E27FC236}">
                <a16:creationId xmlns:a16="http://schemas.microsoft.com/office/drawing/2014/main" id="{2B0E7D5C-7BEC-2B49-9B9F-F35C2AF75464}"/>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85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B6259A-802B-4944-9A97-66FC68838CB2}"/>
              </a:ext>
            </a:extLst>
          </p:cNvPr>
          <p:cNvSpPr txBox="1"/>
          <p:nvPr/>
        </p:nvSpPr>
        <p:spPr>
          <a:xfrm>
            <a:off x="4521690" y="1923312"/>
            <a:ext cx="3148619" cy="461665"/>
          </a:xfrm>
          <a:prstGeom prst="rect">
            <a:avLst/>
          </a:prstGeom>
          <a:noFill/>
        </p:spPr>
        <p:txBody>
          <a:bodyPr wrap="none" rtlCol="0">
            <a:spAutoFit/>
          </a:bodyPr>
          <a:lstStyle/>
          <a:p>
            <a:r>
              <a:rPr lang="en-US" sz="2400" dirty="0"/>
              <a:t>Sentence changing</a:t>
            </a:r>
          </a:p>
        </p:txBody>
      </p:sp>
      <p:sp>
        <p:nvSpPr>
          <p:cNvPr id="4" name="TextBox 3">
            <a:extLst>
              <a:ext uri="{FF2B5EF4-FFF2-40B4-BE49-F238E27FC236}">
                <a16:creationId xmlns:a16="http://schemas.microsoft.com/office/drawing/2014/main" id="{C07D9B3A-A241-FF4F-870E-AEB0727077DA}"/>
              </a:ext>
            </a:extLst>
          </p:cNvPr>
          <p:cNvSpPr txBox="1"/>
          <p:nvPr/>
        </p:nvSpPr>
        <p:spPr>
          <a:xfrm>
            <a:off x="1052791" y="2558312"/>
            <a:ext cx="10086416" cy="870688"/>
          </a:xfrm>
          <a:prstGeom prst="rect">
            <a:avLst/>
          </a:prstGeom>
          <a:noFill/>
        </p:spPr>
        <p:txBody>
          <a:bodyPr wrap="none" rtlCol="0">
            <a:spAutoFit/>
          </a:bodyPr>
          <a:lstStyle/>
          <a:p>
            <a:pPr>
              <a:lnSpc>
                <a:spcPct val="150000"/>
              </a:lnSpc>
            </a:pPr>
            <a:r>
              <a:rPr lang="en-US" dirty="0"/>
              <a:t>Write a program that will allow the user to enter the character/word and position of that </a:t>
            </a:r>
          </a:p>
          <a:p>
            <a:pPr>
              <a:lnSpc>
                <a:spcPct val="150000"/>
              </a:lnSpc>
            </a:pPr>
            <a:r>
              <a:rPr lang="en-US" dirty="0"/>
              <a:t>component. The result will be a sentence that can be changed programmatically.</a:t>
            </a:r>
          </a:p>
        </p:txBody>
      </p:sp>
    </p:spTree>
    <p:extLst>
      <p:ext uri="{BB962C8B-B14F-4D97-AF65-F5344CB8AC3E}">
        <p14:creationId xmlns:p14="http://schemas.microsoft.com/office/powerpoint/2010/main" val="2712460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D9F618-A724-164B-9789-9BF78F7BFFCE}"/>
              </a:ext>
            </a:extLst>
          </p:cNvPr>
          <p:cNvSpPr txBox="1"/>
          <p:nvPr/>
        </p:nvSpPr>
        <p:spPr>
          <a:xfrm>
            <a:off x="7264180" y="1413301"/>
            <a:ext cx="3148619" cy="830997"/>
          </a:xfrm>
          <a:prstGeom prst="rect">
            <a:avLst/>
          </a:prstGeom>
          <a:noFill/>
        </p:spPr>
        <p:txBody>
          <a:bodyPr wrap="none" rtlCol="0">
            <a:spAutoFit/>
          </a:bodyPr>
          <a:lstStyle/>
          <a:p>
            <a:pPr algn="ctr"/>
            <a:r>
              <a:rPr lang="en-US" sz="2400" dirty="0"/>
              <a:t>Sentence changing</a:t>
            </a:r>
          </a:p>
          <a:p>
            <a:pPr algn="ctr"/>
            <a:r>
              <a:rPr lang="en-US" sz="2400" dirty="0"/>
              <a:t>Solution</a:t>
            </a:r>
          </a:p>
        </p:txBody>
      </p:sp>
      <p:pic>
        <p:nvPicPr>
          <p:cNvPr id="4" name="Picture 3">
            <a:extLst>
              <a:ext uri="{FF2B5EF4-FFF2-40B4-BE49-F238E27FC236}">
                <a16:creationId xmlns:a16="http://schemas.microsoft.com/office/drawing/2014/main" id="{9D6DF385-2596-4947-8695-345DCC46FACA}"/>
              </a:ext>
            </a:extLst>
          </p:cNvPr>
          <p:cNvPicPr>
            <a:picLocks noChangeAspect="1"/>
          </p:cNvPicPr>
          <p:nvPr/>
        </p:nvPicPr>
        <p:blipFill rotWithShape="1">
          <a:blip r:embed="rId2"/>
          <a:srcRect l="1496" r="1849"/>
          <a:stretch/>
        </p:blipFill>
        <p:spPr>
          <a:xfrm>
            <a:off x="6642481" y="2848383"/>
            <a:ext cx="5075378" cy="1266417"/>
          </a:xfrm>
          <a:prstGeom prst="rect">
            <a:avLst/>
          </a:prstGeom>
        </p:spPr>
      </p:pic>
      <p:pic>
        <p:nvPicPr>
          <p:cNvPr id="5" name="Picture 4">
            <a:extLst>
              <a:ext uri="{FF2B5EF4-FFF2-40B4-BE49-F238E27FC236}">
                <a16:creationId xmlns:a16="http://schemas.microsoft.com/office/drawing/2014/main" id="{CC83F425-8D50-DE41-B050-364427CE231D}"/>
              </a:ext>
            </a:extLst>
          </p:cNvPr>
          <p:cNvPicPr>
            <a:picLocks noChangeAspect="1"/>
          </p:cNvPicPr>
          <p:nvPr/>
        </p:nvPicPr>
        <p:blipFill rotWithShape="1">
          <a:blip r:embed="rId3"/>
          <a:srcRect b="56217"/>
          <a:stretch/>
        </p:blipFill>
        <p:spPr>
          <a:xfrm>
            <a:off x="964812" y="82990"/>
            <a:ext cx="5277001" cy="2638760"/>
          </a:xfrm>
          <a:prstGeom prst="rect">
            <a:avLst/>
          </a:prstGeom>
        </p:spPr>
      </p:pic>
      <p:pic>
        <p:nvPicPr>
          <p:cNvPr id="10" name="Picture 9">
            <a:extLst>
              <a:ext uri="{FF2B5EF4-FFF2-40B4-BE49-F238E27FC236}">
                <a16:creationId xmlns:a16="http://schemas.microsoft.com/office/drawing/2014/main" id="{FF52B889-F421-1D49-B3FD-19B36A959919}"/>
              </a:ext>
            </a:extLst>
          </p:cNvPr>
          <p:cNvPicPr>
            <a:picLocks noChangeAspect="1"/>
          </p:cNvPicPr>
          <p:nvPr/>
        </p:nvPicPr>
        <p:blipFill>
          <a:blip r:embed="rId4"/>
          <a:stretch>
            <a:fillRect/>
          </a:stretch>
        </p:blipFill>
        <p:spPr>
          <a:xfrm>
            <a:off x="964814" y="2721750"/>
            <a:ext cx="5277000" cy="3965986"/>
          </a:xfrm>
          <a:prstGeom prst="rect">
            <a:avLst/>
          </a:prstGeom>
        </p:spPr>
      </p:pic>
    </p:spTree>
    <p:extLst>
      <p:ext uri="{BB962C8B-B14F-4D97-AF65-F5344CB8AC3E}">
        <p14:creationId xmlns:p14="http://schemas.microsoft.com/office/powerpoint/2010/main" val="6203815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C551DA-10F6-0241-A706-5B20F1DFC6D3}"/>
              </a:ext>
            </a:extLst>
          </p:cNvPr>
          <p:cNvSpPr txBox="1"/>
          <p:nvPr/>
        </p:nvSpPr>
        <p:spPr>
          <a:xfrm>
            <a:off x="5200985" y="1482414"/>
            <a:ext cx="2002471" cy="461665"/>
          </a:xfrm>
          <a:prstGeom prst="rect">
            <a:avLst/>
          </a:prstGeom>
          <a:noFill/>
        </p:spPr>
        <p:txBody>
          <a:bodyPr wrap="none" rtlCol="0">
            <a:spAutoFit/>
          </a:bodyPr>
          <a:lstStyle/>
          <a:p>
            <a:r>
              <a:rPr lang="en-US" sz="2400" dirty="0"/>
              <a:t>Palindromes</a:t>
            </a:r>
          </a:p>
        </p:txBody>
      </p:sp>
      <p:sp>
        <p:nvSpPr>
          <p:cNvPr id="4" name="TextBox 3">
            <a:extLst>
              <a:ext uri="{FF2B5EF4-FFF2-40B4-BE49-F238E27FC236}">
                <a16:creationId xmlns:a16="http://schemas.microsoft.com/office/drawing/2014/main" id="{B118259E-53B9-A34B-8D25-10FCBD97D92C}"/>
              </a:ext>
            </a:extLst>
          </p:cNvPr>
          <p:cNvSpPr txBox="1"/>
          <p:nvPr/>
        </p:nvSpPr>
        <p:spPr>
          <a:xfrm>
            <a:off x="546100" y="2142814"/>
            <a:ext cx="11226800" cy="2948179"/>
          </a:xfrm>
          <a:prstGeom prst="rect">
            <a:avLst/>
          </a:prstGeom>
          <a:noFill/>
        </p:spPr>
        <p:txBody>
          <a:bodyPr wrap="square" rtlCol="0">
            <a:spAutoFit/>
          </a:bodyPr>
          <a:lstStyle/>
          <a:p>
            <a:pPr>
              <a:lnSpc>
                <a:spcPct val="150000"/>
              </a:lnSpc>
            </a:pPr>
            <a:r>
              <a:rPr lang="en-US" dirty="0"/>
              <a:t>Palindromes are sentences that say the same thing in either direction – madam </a:t>
            </a:r>
            <a:r>
              <a:rPr lang="en-US" dirty="0" err="1"/>
              <a:t>i’m</a:t>
            </a:r>
            <a:r>
              <a:rPr lang="en-US" dirty="0"/>
              <a:t> </a:t>
            </a:r>
            <a:r>
              <a:rPr lang="en-US" dirty="0" err="1"/>
              <a:t>adam</a:t>
            </a:r>
            <a:r>
              <a:rPr lang="en-US" dirty="0"/>
              <a:t> – is an</a:t>
            </a:r>
          </a:p>
          <a:p>
            <a:pPr>
              <a:lnSpc>
                <a:spcPct val="150000"/>
              </a:lnSpc>
            </a:pPr>
            <a:r>
              <a:rPr lang="en-US" dirty="0"/>
              <a:t>example (omitting spaces and other punctuation). You task is to write a program that will take a</a:t>
            </a:r>
          </a:p>
          <a:p>
            <a:pPr>
              <a:lnSpc>
                <a:spcPct val="150000"/>
              </a:lnSpc>
            </a:pPr>
            <a:r>
              <a:rPr lang="en-US" dirty="0"/>
              <a:t>sentence – excluding spaces and other punctuation – that will determine if the text makes a palindrome.</a:t>
            </a:r>
          </a:p>
          <a:p>
            <a:pPr>
              <a:lnSpc>
                <a:spcPct val="150000"/>
              </a:lnSpc>
            </a:pPr>
            <a:endParaRPr lang="en-US" dirty="0"/>
          </a:p>
          <a:p>
            <a:pPr>
              <a:lnSpc>
                <a:spcPct val="150000"/>
              </a:lnSpc>
            </a:pPr>
            <a:r>
              <a:rPr lang="en-US" dirty="0"/>
              <a:t>Note: Make all test data without spaces and punctuation i.e. madam </a:t>
            </a:r>
            <a:r>
              <a:rPr lang="en-US" dirty="0" err="1"/>
              <a:t>i’m</a:t>
            </a:r>
            <a:r>
              <a:rPr lang="en-US" dirty="0"/>
              <a:t> </a:t>
            </a:r>
            <a:r>
              <a:rPr lang="en-US" dirty="0" err="1"/>
              <a:t>adam</a:t>
            </a:r>
            <a:r>
              <a:rPr lang="en-US" dirty="0"/>
              <a:t> becomes </a:t>
            </a:r>
          </a:p>
          <a:p>
            <a:pPr>
              <a:lnSpc>
                <a:spcPct val="150000"/>
              </a:lnSpc>
            </a:pPr>
            <a:r>
              <a:rPr lang="en-US" dirty="0" err="1"/>
              <a:t>madamimadam</a:t>
            </a:r>
            <a:r>
              <a:rPr lang="en-US" dirty="0"/>
              <a:t>.</a:t>
            </a:r>
          </a:p>
        </p:txBody>
      </p:sp>
    </p:spTree>
    <p:extLst>
      <p:ext uri="{BB962C8B-B14F-4D97-AF65-F5344CB8AC3E}">
        <p14:creationId xmlns:p14="http://schemas.microsoft.com/office/powerpoint/2010/main" val="3888322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7B27F6-0E11-074F-84A7-E7669C65855C}"/>
              </a:ext>
            </a:extLst>
          </p:cNvPr>
          <p:cNvSpPr txBox="1"/>
          <p:nvPr/>
        </p:nvSpPr>
        <p:spPr>
          <a:xfrm>
            <a:off x="5227012" y="462987"/>
            <a:ext cx="1737976" cy="461665"/>
          </a:xfrm>
          <a:prstGeom prst="rect">
            <a:avLst/>
          </a:prstGeom>
          <a:noFill/>
        </p:spPr>
        <p:txBody>
          <a:bodyPr wrap="none" rtlCol="0">
            <a:spAutoFit/>
          </a:bodyPr>
          <a:lstStyle/>
          <a:p>
            <a:r>
              <a:rPr lang="en-US" sz="2400" dirty="0"/>
              <a:t>Ace Autos</a:t>
            </a:r>
          </a:p>
        </p:txBody>
      </p:sp>
      <p:sp>
        <p:nvSpPr>
          <p:cNvPr id="6" name="TextBox 5">
            <a:extLst>
              <a:ext uri="{FF2B5EF4-FFF2-40B4-BE49-F238E27FC236}">
                <a16:creationId xmlns:a16="http://schemas.microsoft.com/office/drawing/2014/main" id="{8D041631-EEA1-2045-85F9-5F82F1B4B716}"/>
              </a:ext>
            </a:extLst>
          </p:cNvPr>
          <p:cNvSpPr txBox="1"/>
          <p:nvPr/>
        </p:nvSpPr>
        <p:spPr>
          <a:xfrm>
            <a:off x="455488" y="924652"/>
            <a:ext cx="11281024" cy="1286186"/>
          </a:xfrm>
          <a:prstGeom prst="rect">
            <a:avLst/>
          </a:prstGeom>
          <a:noFill/>
        </p:spPr>
        <p:txBody>
          <a:bodyPr wrap="square" rtlCol="0">
            <a:spAutoFit/>
          </a:bodyPr>
          <a:lstStyle/>
          <a:p>
            <a:pPr>
              <a:lnSpc>
                <a:spcPct val="150000"/>
              </a:lnSpc>
            </a:pPr>
            <a:r>
              <a:rPr lang="en-US" dirty="0"/>
              <a:t>Ace Auto’s pays its sales team a weekly retainer of $600 plus 2% commission on all sales made.</a:t>
            </a:r>
          </a:p>
          <a:p>
            <a:pPr>
              <a:lnSpc>
                <a:spcPct val="150000"/>
              </a:lnSpc>
            </a:pPr>
            <a:r>
              <a:rPr lang="en-US" dirty="0"/>
              <a:t>You have been commissioned to write a program that will allow the finance department to calculate the weekly salary for each sales person.</a:t>
            </a:r>
          </a:p>
        </p:txBody>
      </p:sp>
      <p:pic>
        <p:nvPicPr>
          <p:cNvPr id="8" name="Picture 7">
            <a:extLst>
              <a:ext uri="{FF2B5EF4-FFF2-40B4-BE49-F238E27FC236}">
                <a16:creationId xmlns:a16="http://schemas.microsoft.com/office/drawing/2014/main" id="{912902E3-7505-CC4E-BD60-B717E89444F4}"/>
              </a:ext>
            </a:extLst>
          </p:cNvPr>
          <p:cNvPicPr>
            <a:picLocks noChangeAspect="1"/>
          </p:cNvPicPr>
          <p:nvPr/>
        </p:nvPicPr>
        <p:blipFill rotWithShape="1">
          <a:blip r:embed="rId2"/>
          <a:srcRect l="10667" t="85169" r="31504" b="23"/>
          <a:stretch/>
        </p:blipFill>
        <p:spPr>
          <a:xfrm>
            <a:off x="8662046" y="3536830"/>
            <a:ext cx="3260780" cy="543464"/>
          </a:xfrm>
          <a:prstGeom prst="rect">
            <a:avLst/>
          </a:prstGeom>
        </p:spPr>
      </p:pic>
      <p:pic>
        <p:nvPicPr>
          <p:cNvPr id="7" name="Picture 6">
            <a:extLst>
              <a:ext uri="{FF2B5EF4-FFF2-40B4-BE49-F238E27FC236}">
                <a16:creationId xmlns:a16="http://schemas.microsoft.com/office/drawing/2014/main" id="{E7EA4220-14A8-7642-83F1-5BC15C3E354D}"/>
              </a:ext>
            </a:extLst>
          </p:cNvPr>
          <p:cNvPicPr>
            <a:picLocks noChangeAspect="1"/>
          </p:cNvPicPr>
          <p:nvPr/>
        </p:nvPicPr>
        <p:blipFill rotWithShape="1">
          <a:blip r:embed="rId2"/>
          <a:srcRect l="7127" b="31787"/>
          <a:stretch/>
        </p:blipFill>
        <p:spPr>
          <a:xfrm>
            <a:off x="455489" y="2386084"/>
            <a:ext cx="8179554" cy="3910235"/>
          </a:xfrm>
          <a:prstGeom prst="rect">
            <a:avLst/>
          </a:prstGeom>
        </p:spPr>
      </p:pic>
      <p:sp>
        <p:nvSpPr>
          <p:cNvPr id="9" name="Action Button: Home 8">
            <a:hlinkClick r:id="rId3" action="ppaction://hlinksldjump" highlightClick="1"/>
            <a:extLst>
              <a:ext uri="{FF2B5EF4-FFF2-40B4-BE49-F238E27FC236}">
                <a16:creationId xmlns:a16="http://schemas.microsoft.com/office/drawing/2014/main" id="{B2DBE514-0B7F-AE49-94E5-98E201B81CF5}"/>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4309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8EEF70-85DA-EA40-974E-864E32A601D7}"/>
              </a:ext>
            </a:extLst>
          </p:cNvPr>
          <p:cNvSpPr txBox="1"/>
          <p:nvPr/>
        </p:nvSpPr>
        <p:spPr>
          <a:xfrm>
            <a:off x="300695" y="3013501"/>
            <a:ext cx="2002471" cy="830997"/>
          </a:xfrm>
          <a:prstGeom prst="rect">
            <a:avLst/>
          </a:prstGeom>
          <a:noFill/>
        </p:spPr>
        <p:txBody>
          <a:bodyPr wrap="none" rtlCol="0">
            <a:spAutoFit/>
          </a:bodyPr>
          <a:lstStyle/>
          <a:p>
            <a:pPr algn="ctr"/>
            <a:r>
              <a:rPr lang="en-US" sz="2400" dirty="0"/>
              <a:t>Palindromes</a:t>
            </a:r>
          </a:p>
          <a:p>
            <a:pPr algn="ctr"/>
            <a:r>
              <a:rPr lang="en-US" sz="2400" dirty="0"/>
              <a:t>Solution</a:t>
            </a:r>
          </a:p>
        </p:txBody>
      </p:sp>
      <p:pic>
        <p:nvPicPr>
          <p:cNvPr id="7" name="Picture 6">
            <a:extLst>
              <a:ext uri="{FF2B5EF4-FFF2-40B4-BE49-F238E27FC236}">
                <a16:creationId xmlns:a16="http://schemas.microsoft.com/office/drawing/2014/main" id="{6BA479F4-79C5-4345-A595-18FC166F0803}"/>
              </a:ext>
            </a:extLst>
          </p:cNvPr>
          <p:cNvPicPr>
            <a:picLocks noChangeAspect="1"/>
          </p:cNvPicPr>
          <p:nvPr/>
        </p:nvPicPr>
        <p:blipFill rotWithShape="1">
          <a:blip r:embed="rId2"/>
          <a:srcRect l="1752" t="5528"/>
          <a:stretch/>
        </p:blipFill>
        <p:spPr>
          <a:xfrm>
            <a:off x="2622885" y="216569"/>
            <a:ext cx="4499810" cy="6433198"/>
          </a:xfrm>
          <a:prstGeom prst="rect">
            <a:avLst/>
          </a:prstGeom>
        </p:spPr>
      </p:pic>
      <p:pic>
        <p:nvPicPr>
          <p:cNvPr id="9" name="Picture 8">
            <a:extLst>
              <a:ext uri="{FF2B5EF4-FFF2-40B4-BE49-F238E27FC236}">
                <a16:creationId xmlns:a16="http://schemas.microsoft.com/office/drawing/2014/main" id="{FEF83F0E-9A63-C14E-97B0-6E8D5AA1FBCD}"/>
              </a:ext>
            </a:extLst>
          </p:cNvPr>
          <p:cNvPicPr>
            <a:picLocks noChangeAspect="1"/>
          </p:cNvPicPr>
          <p:nvPr/>
        </p:nvPicPr>
        <p:blipFill rotWithShape="1">
          <a:blip r:embed="rId3"/>
          <a:srcRect l="4940" t="9919"/>
          <a:stretch/>
        </p:blipFill>
        <p:spPr>
          <a:xfrm>
            <a:off x="7442414" y="2779295"/>
            <a:ext cx="4165052" cy="892342"/>
          </a:xfrm>
          <a:prstGeom prst="rect">
            <a:avLst/>
          </a:prstGeom>
        </p:spPr>
      </p:pic>
    </p:spTree>
    <p:extLst>
      <p:ext uri="{BB962C8B-B14F-4D97-AF65-F5344CB8AC3E}">
        <p14:creationId xmlns:p14="http://schemas.microsoft.com/office/powerpoint/2010/main" val="40776349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2CA6B-20F0-4245-9F0A-AF01337A1985}"/>
              </a:ext>
            </a:extLst>
          </p:cNvPr>
          <p:cNvSpPr txBox="1"/>
          <p:nvPr/>
        </p:nvSpPr>
        <p:spPr>
          <a:xfrm>
            <a:off x="4722066" y="2424668"/>
            <a:ext cx="2747868" cy="461665"/>
          </a:xfrm>
          <a:prstGeom prst="rect">
            <a:avLst/>
          </a:prstGeom>
          <a:noFill/>
        </p:spPr>
        <p:txBody>
          <a:bodyPr wrap="none" rtlCol="0">
            <a:spAutoFit/>
          </a:bodyPr>
          <a:lstStyle/>
          <a:p>
            <a:r>
              <a:rPr lang="en-US" sz="2400" dirty="0"/>
              <a:t>Multiplying arrays</a:t>
            </a:r>
          </a:p>
        </p:txBody>
      </p:sp>
      <p:sp>
        <p:nvSpPr>
          <p:cNvPr id="4" name="TextBox 3">
            <a:extLst>
              <a:ext uri="{FF2B5EF4-FFF2-40B4-BE49-F238E27FC236}">
                <a16:creationId xmlns:a16="http://schemas.microsoft.com/office/drawing/2014/main" id="{51ADC22F-1A90-6A4D-AC85-CCB5BB22471A}"/>
              </a:ext>
            </a:extLst>
          </p:cNvPr>
          <p:cNvSpPr txBox="1"/>
          <p:nvPr/>
        </p:nvSpPr>
        <p:spPr>
          <a:xfrm>
            <a:off x="2689458" y="3059668"/>
            <a:ext cx="6813084" cy="369332"/>
          </a:xfrm>
          <a:prstGeom prst="rect">
            <a:avLst/>
          </a:prstGeom>
          <a:noFill/>
        </p:spPr>
        <p:txBody>
          <a:bodyPr wrap="none" rtlCol="0">
            <a:spAutoFit/>
          </a:bodyPr>
          <a:lstStyle/>
          <a:p>
            <a:r>
              <a:rPr lang="en-US" dirty="0"/>
              <a:t>Write a program that will multiply 2 arrays (3 x 3) of numbers.</a:t>
            </a:r>
          </a:p>
        </p:txBody>
      </p:sp>
    </p:spTree>
    <p:extLst>
      <p:ext uri="{BB962C8B-B14F-4D97-AF65-F5344CB8AC3E}">
        <p14:creationId xmlns:p14="http://schemas.microsoft.com/office/powerpoint/2010/main" val="37358427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DB570-9FE6-C748-B8C1-B23B9BEE19D2}"/>
              </a:ext>
            </a:extLst>
          </p:cNvPr>
          <p:cNvSpPr txBox="1"/>
          <p:nvPr/>
        </p:nvSpPr>
        <p:spPr>
          <a:xfrm>
            <a:off x="4722066" y="405368"/>
            <a:ext cx="2747868" cy="830997"/>
          </a:xfrm>
          <a:prstGeom prst="rect">
            <a:avLst/>
          </a:prstGeom>
          <a:noFill/>
        </p:spPr>
        <p:txBody>
          <a:bodyPr wrap="none" rtlCol="0">
            <a:spAutoFit/>
          </a:bodyPr>
          <a:lstStyle/>
          <a:p>
            <a:r>
              <a:rPr lang="en-US" sz="2400" dirty="0"/>
              <a:t>Multiplying arrays</a:t>
            </a:r>
          </a:p>
          <a:p>
            <a:pPr algn="ctr"/>
            <a:r>
              <a:rPr lang="en-US" sz="2400" dirty="0"/>
              <a:t>Solutions</a:t>
            </a:r>
          </a:p>
        </p:txBody>
      </p:sp>
      <p:pic>
        <p:nvPicPr>
          <p:cNvPr id="4" name="Picture 3">
            <a:extLst>
              <a:ext uri="{FF2B5EF4-FFF2-40B4-BE49-F238E27FC236}">
                <a16:creationId xmlns:a16="http://schemas.microsoft.com/office/drawing/2014/main" id="{F7D8420C-88F0-1C4B-9ABE-9C50718C7269}"/>
              </a:ext>
            </a:extLst>
          </p:cNvPr>
          <p:cNvPicPr>
            <a:picLocks noChangeAspect="1"/>
          </p:cNvPicPr>
          <p:nvPr/>
        </p:nvPicPr>
        <p:blipFill>
          <a:blip r:embed="rId2"/>
          <a:stretch>
            <a:fillRect/>
          </a:stretch>
        </p:blipFill>
        <p:spPr>
          <a:xfrm>
            <a:off x="537409" y="1491916"/>
            <a:ext cx="6448931" cy="4960716"/>
          </a:xfrm>
          <a:prstGeom prst="rect">
            <a:avLst/>
          </a:prstGeom>
        </p:spPr>
      </p:pic>
      <p:pic>
        <p:nvPicPr>
          <p:cNvPr id="5" name="Picture 4">
            <a:extLst>
              <a:ext uri="{FF2B5EF4-FFF2-40B4-BE49-F238E27FC236}">
                <a16:creationId xmlns:a16="http://schemas.microsoft.com/office/drawing/2014/main" id="{E6F5B801-1B7C-9247-9C91-5C0EA3B6CCF8}"/>
              </a:ext>
            </a:extLst>
          </p:cNvPr>
          <p:cNvPicPr>
            <a:picLocks noChangeAspect="1"/>
          </p:cNvPicPr>
          <p:nvPr/>
        </p:nvPicPr>
        <p:blipFill>
          <a:blip r:embed="rId3"/>
          <a:stretch>
            <a:fillRect/>
          </a:stretch>
        </p:blipFill>
        <p:spPr>
          <a:xfrm>
            <a:off x="7267074" y="3320716"/>
            <a:ext cx="4645526" cy="365151"/>
          </a:xfrm>
          <a:prstGeom prst="rect">
            <a:avLst/>
          </a:prstGeom>
        </p:spPr>
      </p:pic>
    </p:spTree>
    <p:extLst>
      <p:ext uri="{BB962C8B-B14F-4D97-AF65-F5344CB8AC3E}">
        <p14:creationId xmlns:p14="http://schemas.microsoft.com/office/powerpoint/2010/main" val="42249925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8E10-3B5F-AA45-B4AE-F83C99DEDC12}"/>
              </a:ext>
            </a:extLst>
          </p:cNvPr>
          <p:cNvSpPr>
            <a:spLocks noGrp="1"/>
          </p:cNvSpPr>
          <p:nvPr>
            <p:ph type="title"/>
          </p:nvPr>
        </p:nvSpPr>
        <p:spPr/>
        <p:txBody>
          <a:bodyPr/>
          <a:lstStyle/>
          <a:p>
            <a:r>
              <a:rPr lang="en-US" dirty="0"/>
              <a:t>Passing Parameters</a:t>
            </a:r>
          </a:p>
        </p:txBody>
      </p:sp>
    </p:spTree>
    <p:extLst>
      <p:ext uri="{BB962C8B-B14F-4D97-AF65-F5344CB8AC3E}">
        <p14:creationId xmlns:p14="http://schemas.microsoft.com/office/powerpoint/2010/main" val="3436882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A19203-7D19-5649-81BA-97F2EAC05BBB}"/>
              </a:ext>
            </a:extLst>
          </p:cNvPr>
          <p:cNvSpPr txBox="1"/>
          <p:nvPr/>
        </p:nvSpPr>
        <p:spPr>
          <a:xfrm>
            <a:off x="5377543" y="620486"/>
            <a:ext cx="1015021" cy="461665"/>
          </a:xfrm>
          <a:prstGeom prst="rect">
            <a:avLst/>
          </a:prstGeom>
          <a:noFill/>
        </p:spPr>
        <p:txBody>
          <a:bodyPr wrap="none" rtlCol="0">
            <a:spAutoFit/>
          </a:bodyPr>
          <a:lstStyle/>
          <a:p>
            <a:r>
              <a:rPr lang="en-US" sz="2400" dirty="0"/>
              <a:t>Swap</a:t>
            </a:r>
          </a:p>
        </p:txBody>
      </p:sp>
      <p:sp>
        <p:nvSpPr>
          <p:cNvPr id="5" name="TextBox 4">
            <a:extLst>
              <a:ext uri="{FF2B5EF4-FFF2-40B4-BE49-F238E27FC236}">
                <a16:creationId xmlns:a16="http://schemas.microsoft.com/office/drawing/2014/main" id="{33AF3C82-EBDF-C44E-88AF-B1C91586E673}"/>
              </a:ext>
            </a:extLst>
          </p:cNvPr>
          <p:cNvSpPr txBox="1"/>
          <p:nvPr/>
        </p:nvSpPr>
        <p:spPr>
          <a:xfrm>
            <a:off x="1578429" y="1545771"/>
            <a:ext cx="9374682" cy="369332"/>
          </a:xfrm>
          <a:prstGeom prst="rect">
            <a:avLst/>
          </a:prstGeom>
          <a:noFill/>
        </p:spPr>
        <p:txBody>
          <a:bodyPr wrap="none" rtlCol="0">
            <a:spAutoFit/>
          </a:bodyPr>
          <a:lstStyle/>
          <a:p>
            <a:r>
              <a:rPr lang="en-US" dirty="0"/>
              <a:t>Create a program that will allow the user to enter two words and swap their order.</a:t>
            </a:r>
          </a:p>
        </p:txBody>
      </p:sp>
      <p:pic>
        <p:nvPicPr>
          <p:cNvPr id="7" name="Picture 6">
            <a:extLst>
              <a:ext uri="{FF2B5EF4-FFF2-40B4-BE49-F238E27FC236}">
                <a16:creationId xmlns:a16="http://schemas.microsoft.com/office/drawing/2014/main" id="{C0695BDC-DC3E-014E-9E45-0CD1282AFAB0}"/>
              </a:ext>
            </a:extLst>
          </p:cNvPr>
          <p:cNvPicPr>
            <a:picLocks noChangeAspect="1"/>
          </p:cNvPicPr>
          <p:nvPr/>
        </p:nvPicPr>
        <p:blipFill>
          <a:blip r:embed="rId2"/>
          <a:stretch>
            <a:fillRect/>
          </a:stretch>
        </p:blipFill>
        <p:spPr>
          <a:xfrm>
            <a:off x="4065610" y="2009390"/>
            <a:ext cx="1617068" cy="4409427"/>
          </a:xfrm>
          <a:prstGeom prst="rect">
            <a:avLst/>
          </a:prstGeom>
        </p:spPr>
      </p:pic>
      <p:pic>
        <p:nvPicPr>
          <p:cNvPr id="8" name="Picture 7">
            <a:extLst>
              <a:ext uri="{FF2B5EF4-FFF2-40B4-BE49-F238E27FC236}">
                <a16:creationId xmlns:a16="http://schemas.microsoft.com/office/drawing/2014/main" id="{20E8C40C-E0C5-0B4E-B40C-4B58C7E29892}"/>
              </a:ext>
            </a:extLst>
          </p:cNvPr>
          <p:cNvPicPr>
            <a:picLocks noChangeAspect="1"/>
          </p:cNvPicPr>
          <p:nvPr/>
        </p:nvPicPr>
        <p:blipFill>
          <a:blip r:embed="rId3"/>
          <a:stretch>
            <a:fillRect/>
          </a:stretch>
        </p:blipFill>
        <p:spPr>
          <a:xfrm>
            <a:off x="6128395" y="3016876"/>
            <a:ext cx="939800" cy="1828800"/>
          </a:xfrm>
          <a:prstGeom prst="rect">
            <a:avLst/>
          </a:prstGeom>
        </p:spPr>
      </p:pic>
      <p:sp>
        <p:nvSpPr>
          <p:cNvPr id="6" name="Action Button: Home 5">
            <a:hlinkClick r:id="rId4" action="ppaction://hlinksldjump" highlightClick="1"/>
            <a:extLst>
              <a:ext uri="{FF2B5EF4-FFF2-40B4-BE49-F238E27FC236}">
                <a16:creationId xmlns:a16="http://schemas.microsoft.com/office/drawing/2014/main" id="{9DA09726-910E-9244-83BA-6C8686A19C31}"/>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6876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D2802F-509F-4846-8C07-4899F697FA0E}"/>
              </a:ext>
            </a:extLst>
          </p:cNvPr>
          <p:cNvSpPr txBox="1"/>
          <p:nvPr/>
        </p:nvSpPr>
        <p:spPr>
          <a:xfrm>
            <a:off x="4060025" y="2323272"/>
            <a:ext cx="4071949" cy="461665"/>
          </a:xfrm>
          <a:prstGeom prst="rect">
            <a:avLst/>
          </a:prstGeom>
          <a:noFill/>
        </p:spPr>
        <p:txBody>
          <a:bodyPr wrap="none" rtlCol="0">
            <a:spAutoFit/>
          </a:bodyPr>
          <a:lstStyle/>
          <a:p>
            <a:r>
              <a:rPr lang="en-US" sz="2400" dirty="0"/>
              <a:t>Values , largest to smallest</a:t>
            </a:r>
          </a:p>
        </p:txBody>
      </p:sp>
      <p:sp>
        <p:nvSpPr>
          <p:cNvPr id="5" name="TextBox 4">
            <a:extLst>
              <a:ext uri="{FF2B5EF4-FFF2-40B4-BE49-F238E27FC236}">
                <a16:creationId xmlns:a16="http://schemas.microsoft.com/office/drawing/2014/main" id="{9706725D-7D37-684F-A1E6-FAD485D367C9}"/>
              </a:ext>
            </a:extLst>
          </p:cNvPr>
          <p:cNvSpPr txBox="1"/>
          <p:nvPr/>
        </p:nvSpPr>
        <p:spPr>
          <a:xfrm>
            <a:off x="566671" y="3059668"/>
            <a:ext cx="10855857" cy="369332"/>
          </a:xfrm>
          <a:prstGeom prst="rect">
            <a:avLst/>
          </a:prstGeom>
          <a:noFill/>
        </p:spPr>
        <p:txBody>
          <a:bodyPr wrap="none" rtlCol="0">
            <a:spAutoFit/>
          </a:bodyPr>
          <a:lstStyle/>
          <a:p>
            <a:r>
              <a:rPr lang="en-US" dirty="0"/>
              <a:t>Modify the procedure that will accept two values and return them in order of largest to smallest.</a:t>
            </a:r>
          </a:p>
        </p:txBody>
      </p:sp>
      <p:sp>
        <p:nvSpPr>
          <p:cNvPr id="6" name="Action Button: Forwards or Next 5">
            <a:hlinkClick r:id="" action="ppaction://hlinkshowjump?jump=nextslide" highlightClick="1"/>
            <a:extLst>
              <a:ext uri="{FF2B5EF4-FFF2-40B4-BE49-F238E27FC236}">
                <a16:creationId xmlns:a16="http://schemas.microsoft.com/office/drawing/2014/main" id="{FF42242F-9EF4-FF42-8B05-2CEAC28CF3CA}"/>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1394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950787-B5DC-3447-98A6-F2056F8D6176}"/>
              </a:ext>
            </a:extLst>
          </p:cNvPr>
          <p:cNvSpPr txBox="1"/>
          <p:nvPr/>
        </p:nvSpPr>
        <p:spPr>
          <a:xfrm>
            <a:off x="4060025" y="288411"/>
            <a:ext cx="4071949" cy="830997"/>
          </a:xfrm>
          <a:prstGeom prst="rect">
            <a:avLst/>
          </a:prstGeom>
          <a:noFill/>
        </p:spPr>
        <p:txBody>
          <a:bodyPr wrap="none" rtlCol="0">
            <a:spAutoFit/>
          </a:bodyPr>
          <a:lstStyle/>
          <a:p>
            <a:r>
              <a:rPr lang="en-US" sz="2400" dirty="0"/>
              <a:t>Values , largest to smallest</a:t>
            </a:r>
          </a:p>
          <a:p>
            <a:pPr algn="ctr"/>
            <a:r>
              <a:rPr lang="en-US" sz="2400" dirty="0"/>
              <a:t>Solution</a:t>
            </a:r>
          </a:p>
        </p:txBody>
      </p:sp>
      <p:pic>
        <p:nvPicPr>
          <p:cNvPr id="4" name="Picture 3">
            <a:extLst>
              <a:ext uri="{FF2B5EF4-FFF2-40B4-BE49-F238E27FC236}">
                <a16:creationId xmlns:a16="http://schemas.microsoft.com/office/drawing/2014/main" id="{112551FA-A46E-9C44-BDBD-F1B562AA358D}"/>
              </a:ext>
            </a:extLst>
          </p:cNvPr>
          <p:cNvPicPr>
            <a:picLocks noChangeAspect="1"/>
          </p:cNvPicPr>
          <p:nvPr/>
        </p:nvPicPr>
        <p:blipFill>
          <a:blip r:embed="rId2"/>
          <a:stretch>
            <a:fillRect/>
          </a:stretch>
        </p:blipFill>
        <p:spPr>
          <a:xfrm>
            <a:off x="937292" y="1157921"/>
            <a:ext cx="6245466" cy="5411668"/>
          </a:xfrm>
          <a:prstGeom prst="rect">
            <a:avLst/>
          </a:prstGeom>
        </p:spPr>
      </p:pic>
      <p:pic>
        <p:nvPicPr>
          <p:cNvPr id="6" name="Picture 5">
            <a:extLst>
              <a:ext uri="{FF2B5EF4-FFF2-40B4-BE49-F238E27FC236}">
                <a16:creationId xmlns:a16="http://schemas.microsoft.com/office/drawing/2014/main" id="{CC0E92FF-9BF2-D442-A119-277584B00B16}"/>
              </a:ext>
            </a:extLst>
          </p:cNvPr>
          <p:cNvPicPr>
            <a:picLocks noChangeAspect="1"/>
          </p:cNvPicPr>
          <p:nvPr/>
        </p:nvPicPr>
        <p:blipFill>
          <a:blip r:embed="rId3"/>
          <a:stretch>
            <a:fillRect/>
          </a:stretch>
        </p:blipFill>
        <p:spPr>
          <a:xfrm>
            <a:off x="7482624" y="2949441"/>
            <a:ext cx="4319163" cy="952120"/>
          </a:xfrm>
          <a:prstGeom prst="rect">
            <a:avLst/>
          </a:prstGeom>
        </p:spPr>
      </p:pic>
      <p:sp>
        <p:nvSpPr>
          <p:cNvPr id="5" name="Action Button: Home 4">
            <a:hlinkClick r:id="rId4" action="ppaction://hlinksldjump" highlightClick="1"/>
            <a:extLst>
              <a:ext uri="{FF2B5EF4-FFF2-40B4-BE49-F238E27FC236}">
                <a16:creationId xmlns:a16="http://schemas.microsoft.com/office/drawing/2014/main" id="{58CE8400-DABC-FD44-A028-17936F60B71F}"/>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9521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A21B07-C9FC-434D-8080-60BD90A96CA6}"/>
              </a:ext>
            </a:extLst>
          </p:cNvPr>
          <p:cNvSpPr txBox="1"/>
          <p:nvPr/>
        </p:nvSpPr>
        <p:spPr>
          <a:xfrm>
            <a:off x="4807827" y="2206357"/>
            <a:ext cx="2576346" cy="461665"/>
          </a:xfrm>
          <a:prstGeom prst="rect">
            <a:avLst/>
          </a:prstGeom>
          <a:noFill/>
        </p:spPr>
        <p:txBody>
          <a:bodyPr wrap="none" rtlCol="0">
            <a:spAutoFit/>
          </a:bodyPr>
          <a:lstStyle/>
          <a:p>
            <a:r>
              <a:rPr lang="en-US" sz="2400" dirty="0"/>
              <a:t>Formatted Date</a:t>
            </a:r>
          </a:p>
        </p:txBody>
      </p:sp>
      <p:sp>
        <p:nvSpPr>
          <p:cNvPr id="4" name="TextBox 3">
            <a:extLst>
              <a:ext uri="{FF2B5EF4-FFF2-40B4-BE49-F238E27FC236}">
                <a16:creationId xmlns:a16="http://schemas.microsoft.com/office/drawing/2014/main" id="{29686BFD-9BF2-9245-B874-13E862C72D32}"/>
              </a:ext>
            </a:extLst>
          </p:cNvPr>
          <p:cNvSpPr txBox="1"/>
          <p:nvPr/>
        </p:nvSpPr>
        <p:spPr>
          <a:xfrm>
            <a:off x="1141759" y="2785907"/>
            <a:ext cx="9762609" cy="1286186"/>
          </a:xfrm>
          <a:prstGeom prst="rect">
            <a:avLst/>
          </a:prstGeom>
          <a:noFill/>
        </p:spPr>
        <p:txBody>
          <a:bodyPr wrap="none" rtlCol="0">
            <a:spAutoFit/>
          </a:bodyPr>
          <a:lstStyle/>
          <a:p>
            <a:pPr>
              <a:lnSpc>
                <a:spcPct val="150000"/>
              </a:lnSpc>
            </a:pPr>
            <a:r>
              <a:rPr lang="en-US" dirty="0"/>
              <a:t>Write a procedure that will accept the time </a:t>
            </a:r>
            <a:r>
              <a:rPr lang="en-US" dirty="0" err="1"/>
              <a:t>ofday</a:t>
            </a:r>
            <a:r>
              <a:rPr lang="en-US" dirty="0"/>
              <a:t> in dd/mm/yyyy format and return it</a:t>
            </a:r>
          </a:p>
          <a:p>
            <a:pPr>
              <a:lnSpc>
                <a:spcPct val="150000"/>
              </a:lnSpc>
            </a:pPr>
            <a:r>
              <a:rPr lang="en-US" dirty="0"/>
              <a:t>In three different fields of dd, Month and yyyy, i.e. 12/03/2020 would return:</a:t>
            </a:r>
          </a:p>
          <a:p>
            <a:pPr>
              <a:lnSpc>
                <a:spcPct val="150000"/>
              </a:lnSpc>
            </a:pPr>
            <a:r>
              <a:rPr lang="en-US" dirty="0"/>
              <a:t>Thursday 12 March 2020 </a:t>
            </a:r>
          </a:p>
        </p:txBody>
      </p:sp>
    </p:spTree>
    <p:extLst>
      <p:ext uri="{BB962C8B-B14F-4D97-AF65-F5344CB8AC3E}">
        <p14:creationId xmlns:p14="http://schemas.microsoft.com/office/powerpoint/2010/main" val="35551588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99E86-0B7C-EB4C-ADA5-B39122BA4506}"/>
              </a:ext>
            </a:extLst>
          </p:cNvPr>
          <p:cNvSpPr txBox="1"/>
          <p:nvPr/>
        </p:nvSpPr>
        <p:spPr>
          <a:xfrm>
            <a:off x="4807827" y="390436"/>
            <a:ext cx="2576346" cy="830997"/>
          </a:xfrm>
          <a:prstGeom prst="rect">
            <a:avLst/>
          </a:prstGeom>
          <a:noFill/>
        </p:spPr>
        <p:txBody>
          <a:bodyPr wrap="none" rtlCol="0">
            <a:spAutoFit/>
          </a:bodyPr>
          <a:lstStyle/>
          <a:p>
            <a:r>
              <a:rPr lang="en-US" sz="2400" dirty="0"/>
              <a:t>Formatted Date</a:t>
            </a:r>
          </a:p>
          <a:p>
            <a:pPr algn="ctr"/>
            <a:r>
              <a:rPr lang="en-US" sz="2400" dirty="0"/>
              <a:t>Solution</a:t>
            </a:r>
          </a:p>
        </p:txBody>
      </p:sp>
      <p:pic>
        <p:nvPicPr>
          <p:cNvPr id="4" name="Picture 3">
            <a:extLst>
              <a:ext uri="{FF2B5EF4-FFF2-40B4-BE49-F238E27FC236}">
                <a16:creationId xmlns:a16="http://schemas.microsoft.com/office/drawing/2014/main" id="{CCB67ED9-86C2-8446-B682-1BC265C6EB60}"/>
              </a:ext>
            </a:extLst>
          </p:cNvPr>
          <p:cNvPicPr>
            <a:picLocks noChangeAspect="1"/>
          </p:cNvPicPr>
          <p:nvPr/>
        </p:nvPicPr>
        <p:blipFill>
          <a:blip r:embed="rId2"/>
          <a:stretch>
            <a:fillRect/>
          </a:stretch>
        </p:blipFill>
        <p:spPr>
          <a:xfrm>
            <a:off x="2422366" y="1221433"/>
            <a:ext cx="7347267" cy="4174425"/>
          </a:xfrm>
          <a:prstGeom prst="rect">
            <a:avLst/>
          </a:prstGeom>
        </p:spPr>
      </p:pic>
      <p:pic>
        <p:nvPicPr>
          <p:cNvPr id="10" name="Picture 9">
            <a:extLst>
              <a:ext uri="{FF2B5EF4-FFF2-40B4-BE49-F238E27FC236}">
                <a16:creationId xmlns:a16="http://schemas.microsoft.com/office/drawing/2014/main" id="{D4BAF172-0C61-3A49-B7F9-B5919A761C63}"/>
              </a:ext>
            </a:extLst>
          </p:cNvPr>
          <p:cNvPicPr>
            <a:picLocks noChangeAspect="1"/>
          </p:cNvPicPr>
          <p:nvPr/>
        </p:nvPicPr>
        <p:blipFill>
          <a:blip r:embed="rId3"/>
          <a:stretch>
            <a:fillRect/>
          </a:stretch>
        </p:blipFill>
        <p:spPr>
          <a:xfrm>
            <a:off x="4104022" y="5565238"/>
            <a:ext cx="3983954" cy="902326"/>
          </a:xfrm>
          <a:prstGeom prst="rect">
            <a:avLst/>
          </a:prstGeom>
        </p:spPr>
      </p:pic>
    </p:spTree>
    <p:extLst>
      <p:ext uri="{BB962C8B-B14F-4D97-AF65-F5344CB8AC3E}">
        <p14:creationId xmlns:p14="http://schemas.microsoft.com/office/powerpoint/2010/main" val="37034816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1E7459-7B01-A34A-A7EB-01E20107559F}"/>
              </a:ext>
            </a:extLst>
          </p:cNvPr>
          <p:cNvSpPr txBox="1"/>
          <p:nvPr/>
        </p:nvSpPr>
        <p:spPr>
          <a:xfrm>
            <a:off x="5306096" y="2428603"/>
            <a:ext cx="1867819" cy="461665"/>
          </a:xfrm>
          <a:prstGeom prst="rect">
            <a:avLst/>
          </a:prstGeom>
          <a:noFill/>
        </p:spPr>
        <p:txBody>
          <a:bodyPr wrap="none" rtlCol="0">
            <a:spAutoFit/>
          </a:bodyPr>
          <a:lstStyle/>
          <a:p>
            <a:r>
              <a:rPr lang="en-US" sz="2400" dirty="0"/>
              <a:t>Bubble Sort</a:t>
            </a:r>
          </a:p>
        </p:txBody>
      </p:sp>
      <p:sp>
        <p:nvSpPr>
          <p:cNvPr id="4" name="TextBox 3">
            <a:extLst>
              <a:ext uri="{FF2B5EF4-FFF2-40B4-BE49-F238E27FC236}">
                <a16:creationId xmlns:a16="http://schemas.microsoft.com/office/drawing/2014/main" id="{8C51E008-4553-CB40-BBBF-B16EE3D88D24}"/>
              </a:ext>
            </a:extLst>
          </p:cNvPr>
          <p:cNvSpPr txBox="1"/>
          <p:nvPr/>
        </p:nvSpPr>
        <p:spPr>
          <a:xfrm>
            <a:off x="457011" y="3059668"/>
            <a:ext cx="11565987" cy="369332"/>
          </a:xfrm>
          <a:prstGeom prst="rect">
            <a:avLst/>
          </a:prstGeom>
          <a:noFill/>
        </p:spPr>
        <p:txBody>
          <a:bodyPr wrap="none" rtlCol="0">
            <a:spAutoFit/>
          </a:bodyPr>
          <a:lstStyle/>
          <a:p>
            <a:r>
              <a:rPr lang="en-US" dirty="0"/>
              <a:t>Write a set of procedures that will allow a list of </a:t>
            </a:r>
            <a:r>
              <a:rPr lang="en-US" dirty="0" err="1"/>
              <a:t>numbets</a:t>
            </a:r>
            <a:r>
              <a:rPr lang="en-US" dirty="0"/>
              <a:t> to be sorted by using the bubble sort method.</a:t>
            </a:r>
          </a:p>
        </p:txBody>
      </p:sp>
      <p:sp>
        <p:nvSpPr>
          <p:cNvPr id="5" name="Action Button: Forwards or Next 4">
            <a:hlinkClick r:id="" action="ppaction://hlinkshowjump?jump=nextslide" highlightClick="1"/>
            <a:extLst>
              <a:ext uri="{FF2B5EF4-FFF2-40B4-BE49-F238E27FC236}">
                <a16:creationId xmlns:a16="http://schemas.microsoft.com/office/drawing/2014/main" id="{7563AB9B-5168-304D-9FA4-43F643577BF4}"/>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56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51D483-1A68-8441-8D9C-15C992923CFB}"/>
              </a:ext>
            </a:extLst>
          </p:cNvPr>
          <p:cNvSpPr txBox="1"/>
          <p:nvPr/>
        </p:nvSpPr>
        <p:spPr>
          <a:xfrm>
            <a:off x="5192685" y="1491327"/>
            <a:ext cx="2172390" cy="461665"/>
          </a:xfrm>
          <a:prstGeom prst="rect">
            <a:avLst/>
          </a:prstGeom>
          <a:noFill/>
        </p:spPr>
        <p:txBody>
          <a:bodyPr wrap="none" rtlCol="0">
            <a:spAutoFit/>
          </a:bodyPr>
          <a:lstStyle/>
          <a:p>
            <a:r>
              <a:rPr lang="en-US" sz="2400" dirty="0"/>
              <a:t>Padbury Milk </a:t>
            </a:r>
          </a:p>
        </p:txBody>
      </p:sp>
      <p:sp>
        <p:nvSpPr>
          <p:cNvPr id="6" name="TextBox 5">
            <a:extLst>
              <a:ext uri="{FF2B5EF4-FFF2-40B4-BE49-F238E27FC236}">
                <a16:creationId xmlns:a16="http://schemas.microsoft.com/office/drawing/2014/main" id="{A0D14554-15D5-C045-B1E4-D5FD109EB083}"/>
              </a:ext>
            </a:extLst>
          </p:cNvPr>
          <p:cNvSpPr txBox="1"/>
          <p:nvPr/>
        </p:nvSpPr>
        <p:spPr>
          <a:xfrm>
            <a:off x="677827" y="2162659"/>
            <a:ext cx="11187678" cy="2532681"/>
          </a:xfrm>
          <a:prstGeom prst="rect">
            <a:avLst/>
          </a:prstGeom>
          <a:noFill/>
        </p:spPr>
        <p:txBody>
          <a:bodyPr wrap="none" rtlCol="0">
            <a:spAutoFit/>
          </a:bodyPr>
          <a:lstStyle/>
          <a:p>
            <a:pPr>
              <a:lnSpc>
                <a:spcPct val="150000"/>
              </a:lnSpc>
            </a:pPr>
            <a:r>
              <a:rPr lang="en-US" dirty="0"/>
              <a:t>Padbury Milk delivers milk, cream and juice everyday to the people in Padbury. A weekly account</a:t>
            </a:r>
          </a:p>
          <a:p>
            <a:pPr>
              <a:lnSpc>
                <a:spcPct val="150000"/>
              </a:lnSpc>
            </a:pPr>
            <a:r>
              <a:rPr lang="en-US" dirty="0"/>
              <a:t>is made and delivered on each Friday. The prices are per carton of milk $2, cream $4 and  juice $3</a:t>
            </a:r>
          </a:p>
          <a:p>
            <a:pPr>
              <a:lnSpc>
                <a:spcPct val="150000"/>
              </a:lnSpc>
            </a:pPr>
            <a:r>
              <a:rPr lang="en-US" dirty="0"/>
              <a:t>Write a program to accept :</a:t>
            </a:r>
          </a:p>
          <a:p>
            <a:pPr marL="285750" indent="-285750">
              <a:lnSpc>
                <a:spcPct val="150000"/>
              </a:lnSpc>
              <a:buFont typeface="Arial" panose="020B0604020202020204" pitchFamily="34" charset="0"/>
              <a:buChar char="•"/>
            </a:pPr>
            <a:r>
              <a:rPr lang="en-US" dirty="0"/>
              <a:t>the name of the customer </a:t>
            </a:r>
          </a:p>
          <a:p>
            <a:pPr marL="285750" indent="-285750">
              <a:lnSpc>
                <a:spcPct val="150000"/>
              </a:lnSpc>
              <a:buFont typeface="Arial" panose="020B0604020202020204" pitchFamily="34" charset="0"/>
              <a:buChar char="•"/>
            </a:pPr>
            <a:r>
              <a:rPr lang="en-US" dirty="0"/>
              <a:t>the number of cartons of each product per week</a:t>
            </a:r>
          </a:p>
          <a:p>
            <a:pPr marL="285750" indent="-285750">
              <a:lnSpc>
                <a:spcPct val="150000"/>
              </a:lnSpc>
              <a:buFont typeface="Arial" panose="020B0604020202020204" pitchFamily="34" charset="0"/>
              <a:buChar char="•"/>
            </a:pPr>
            <a:r>
              <a:rPr lang="en-US" dirty="0"/>
              <a:t>it must then calculate the total amount owing</a:t>
            </a:r>
          </a:p>
        </p:txBody>
      </p:sp>
      <p:sp>
        <p:nvSpPr>
          <p:cNvPr id="7" name="Action Button: Forwards or Next 6">
            <a:hlinkClick r:id="" action="ppaction://hlinkshowjump?jump=nextslide" highlightClick="1"/>
            <a:extLst>
              <a:ext uri="{FF2B5EF4-FFF2-40B4-BE49-F238E27FC236}">
                <a16:creationId xmlns:a16="http://schemas.microsoft.com/office/drawing/2014/main" id="{AC5CDFBF-C8F5-5741-BE6C-D120B988670B}"/>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2555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5C21F-865B-114D-9A4D-E987D5615ED8}"/>
              </a:ext>
            </a:extLst>
          </p:cNvPr>
          <p:cNvSpPr txBox="1"/>
          <p:nvPr/>
        </p:nvSpPr>
        <p:spPr>
          <a:xfrm>
            <a:off x="5162090" y="406620"/>
            <a:ext cx="1867819" cy="830997"/>
          </a:xfrm>
          <a:prstGeom prst="rect">
            <a:avLst/>
          </a:prstGeom>
          <a:noFill/>
        </p:spPr>
        <p:txBody>
          <a:bodyPr wrap="none" rtlCol="0">
            <a:spAutoFit/>
          </a:bodyPr>
          <a:lstStyle/>
          <a:p>
            <a:r>
              <a:rPr lang="en-US" sz="2400" dirty="0"/>
              <a:t>Bubble Sort</a:t>
            </a:r>
          </a:p>
          <a:p>
            <a:pPr algn="ctr"/>
            <a:r>
              <a:rPr lang="en-US" sz="2400" dirty="0"/>
              <a:t>Solution</a:t>
            </a:r>
          </a:p>
        </p:txBody>
      </p:sp>
      <p:pic>
        <p:nvPicPr>
          <p:cNvPr id="4" name="Picture 3">
            <a:extLst>
              <a:ext uri="{FF2B5EF4-FFF2-40B4-BE49-F238E27FC236}">
                <a16:creationId xmlns:a16="http://schemas.microsoft.com/office/drawing/2014/main" id="{996A3C24-B4F9-524E-8926-9FDDCBCA014F}"/>
              </a:ext>
            </a:extLst>
          </p:cNvPr>
          <p:cNvPicPr>
            <a:picLocks noChangeAspect="1"/>
          </p:cNvPicPr>
          <p:nvPr/>
        </p:nvPicPr>
        <p:blipFill>
          <a:blip r:embed="rId2"/>
          <a:stretch>
            <a:fillRect/>
          </a:stretch>
        </p:blipFill>
        <p:spPr>
          <a:xfrm>
            <a:off x="334851" y="1596981"/>
            <a:ext cx="8042152" cy="3410380"/>
          </a:xfrm>
          <a:prstGeom prst="rect">
            <a:avLst/>
          </a:prstGeom>
        </p:spPr>
      </p:pic>
      <p:pic>
        <p:nvPicPr>
          <p:cNvPr id="6" name="Picture 5">
            <a:extLst>
              <a:ext uri="{FF2B5EF4-FFF2-40B4-BE49-F238E27FC236}">
                <a16:creationId xmlns:a16="http://schemas.microsoft.com/office/drawing/2014/main" id="{95B88955-AF55-8F4F-AE8A-ED9DE1D5A4F6}"/>
              </a:ext>
            </a:extLst>
          </p:cNvPr>
          <p:cNvPicPr>
            <a:picLocks noChangeAspect="1"/>
          </p:cNvPicPr>
          <p:nvPr/>
        </p:nvPicPr>
        <p:blipFill>
          <a:blip r:embed="rId3"/>
          <a:stretch>
            <a:fillRect/>
          </a:stretch>
        </p:blipFill>
        <p:spPr>
          <a:xfrm>
            <a:off x="8477340" y="2621029"/>
            <a:ext cx="3379809" cy="302195"/>
          </a:xfrm>
          <a:prstGeom prst="rect">
            <a:avLst/>
          </a:prstGeom>
        </p:spPr>
      </p:pic>
      <p:sp>
        <p:nvSpPr>
          <p:cNvPr id="5" name="Action Button: Home 4">
            <a:hlinkClick r:id="rId4" action="ppaction://hlinksldjump" highlightClick="1"/>
            <a:extLst>
              <a:ext uri="{FF2B5EF4-FFF2-40B4-BE49-F238E27FC236}">
                <a16:creationId xmlns:a16="http://schemas.microsoft.com/office/drawing/2014/main" id="{CD6850CE-B036-D647-8C90-FC08A2A13D4F}"/>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9907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FDD5-4B6D-C84D-83A8-577F539DB1C5}"/>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8362922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2272EF-6164-4945-93A4-A62F8870EDCF}"/>
              </a:ext>
            </a:extLst>
          </p:cNvPr>
          <p:cNvSpPr txBox="1"/>
          <p:nvPr/>
        </p:nvSpPr>
        <p:spPr>
          <a:xfrm>
            <a:off x="4494439" y="399245"/>
            <a:ext cx="3203121" cy="461665"/>
          </a:xfrm>
          <a:prstGeom prst="rect">
            <a:avLst/>
          </a:prstGeom>
          <a:noFill/>
        </p:spPr>
        <p:txBody>
          <a:bodyPr wrap="none" rtlCol="0">
            <a:spAutoFit/>
          </a:bodyPr>
          <a:lstStyle/>
          <a:p>
            <a:r>
              <a:rPr lang="en-US" sz="2400" dirty="0"/>
              <a:t>Calculating an area</a:t>
            </a:r>
          </a:p>
        </p:txBody>
      </p:sp>
      <p:sp>
        <p:nvSpPr>
          <p:cNvPr id="4" name="TextBox 3">
            <a:extLst>
              <a:ext uri="{FF2B5EF4-FFF2-40B4-BE49-F238E27FC236}">
                <a16:creationId xmlns:a16="http://schemas.microsoft.com/office/drawing/2014/main" id="{B0F496F1-D64E-D648-9EDE-3615839E003B}"/>
              </a:ext>
            </a:extLst>
          </p:cNvPr>
          <p:cNvSpPr txBox="1"/>
          <p:nvPr/>
        </p:nvSpPr>
        <p:spPr>
          <a:xfrm>
            <a:off x="7105132" y="1015947"/>
            <a:ext cx="4775831" cy="2031325"/>
          </a:xfrm>
          <a:prstGeom prst="rect">
            <a:avLst/>
          </a:prstGeom>
          <a:noFill/>
        </p:spPr>
        <p:txBody>
          <a:bodyPr wrap="square" rtlCol="0">
            <a:spAutoFit/>
          </a:bodyPr>
          <a:lstStyle/>
          <a:p>
            <a:pPr algn="just"/>
            <a:r>
              <a:rPr lang="en-US" dirty="0"/>
              <a:t>Pass two measurement of a rectangle into a function and return the area and the perimeter of the rectangle.</a:t>
            </a:r>
          </a:p>
          <a:p>
            <a:pPr algn="just"/>
            <a:endParaRPr lang="en-US" dirty="0"/>
          </a:p>
          <a:p>
            <a:pPr algn="just"/>
            <a:r>
              <a:rPr lang="en-US" dirty="0"/>
              <a:t>You program will allow the calculations of the Area and Perimeter of a rectangle when the length and width are entered.</a:t>
            </a:r>
          </a:p>
        </p:txBody>
      </p:sp>
      <p:pic>
        <p:nvPicPr>
          <p:cNvPr id="6" name="Picture 5">
            <a:extLst>
              <a:ext uri="{FF2B5EF4-FFF2-40B4-BE49-F238E27FC236}">
                <a16:creationId xmlns:a16="http://schemas.microsoft.com/office/drawing/2014/main" id="{8505F1D6-5BFC-F443-BBB1-CD620FD3FDF5}"/>
              </a:ext>
            </a:extLst>
          </p:cNvPr>
          <p:cNvPicPr>
            <a:picLocks noChangeAspect="1"/>
          </p:cNvPicPr>
          <p:nvPr/>
        </p:nvPicPr>
        <p:blipFill>
          <a:blip r:embed="rId2"/>
          <a:stretch>
            <a:fillRect/>
          </a:stretch>
        </p:blipFill>
        <p:spPr>
          <a:xfrm>
            <a:off x="311037" y="1015947"/>
            <a:ext cx="6447161" cy="4521967"/>
          </a:xfrm>
          <a:prstGeom prst="rect">
            <a:avLst/>
          </a:prstGeom>
        </p:spPr>
      </p:pic>
      <p:pic>
        <p:nvPicPr>
          <p:cNvPr id="8" name="Picture 7">
            <a:extLst>
              <a:ext uri="{FF2B5EF4-FFF2-40B4-BE49-F238E27FC236}">
                <a16:creationId xmlns:a16="http://schemas.microsoft.com/office/drawing/2014/main" id="{8B029DC9-2CA5-9448-9856-659FD323D331}"/>
              </a:ext>
            </a:extLst>
          </p:cNvPr>
          <p:cNvPicPr>
            <a:picLocks noChangeAspect="1"/>
          </p:cNvPicPr>
          <p:nvPr/>
        </p:nvPicPr>
        <p:blipFill>
          <a:blip r:embed="rId3"/>
          <a:stretch>
            <a:fillRect/>
          </a:stretch>
        </p:blipFill>
        <p:spPr>
          <a:xfrm>
            <a:off x="7480622" y="3504856"/>
            <a:ext cx="4024850" cy="1292383"/>
          </a:xfrm>
          <a:prstGeom prst="rect">
            <a:avLst/>
          </a:prstGeom>
        </p:spPr>
      </p:pic>
      <p:sp>
        <p:nvSpPr>
          <p:cNvPr id="7" name="Action Button: Home 6">
            <a:hlinkClick r:id="rId4" action="ppaction://hlinksldjump" highlightClick="1"/>
            <a:extLst>
              <a:ext uri="{FF2B5EF4-FFF2-40B4-BE49-F238E27FC236}">
                <a16:creationId xmlns:a16="http://schemas.microsoft.com/office/drawing/2014/main" id="{DA54F4AC-3905-0D40-A887-FA06EDCBB83A}"/>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5808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BC8E40-D4F3-2A49-9DE9-CBA7DD23D541}"/>
              </a:ext>
            </a:extLst>
          </p:cNvPr>
          <p:cNvSpPr txBox="1"/>
          <p:nvPr/>
        </p:nvSpPr>
        <p:spPr>
          <a:xfrm>
            <a:off x="2922695" y="2150772"/>
            <a:ext cx="6346609" cy="461665"/>
          </a:xfrm>
          <a:prstGeom prst="rect">
            <a:avLst/>
          </a:prstGeom>
          <a:noFill/>
        </p:spPr>
        <p:txBody>
          <a:bodyPr wrap="none" rtlCol="0">
            <a:spAutoFit/>
          </a:bodyPr>
          <a:lstStyle/>
          <a:p>
            <a:r>
              <a:rPr lang="en-US" sz="2400" dirty="0"/>
              <a:t>Calculate circle area and circumference</a:t>
            </a:r>
          </a:p>
        </p:txBody>
      </p:sp>
      <p:sp>
        <p:nvSpPr>
          <p:cNvPr id="4" name="TextBox 3">
            <a:extLst>
              <a:ext uri="{FF2B5EF4-FFF2-40B4-BE49-F238E27FC236}">
                <a16:creationId xmlns:a16="http://schemas.microsoft.com/office/drawing/2014/main" id="{88A84A56-B58B-174D-AE18-EF0518A0D58A}"/>
              </a:ext>
            </a:extLst>
          </p:cNvPr>
          <p:cNvSpPr txBox="1"/>
          <p:nvPr/>
        </p:nvSpPr>
        <p:spPr>
          <a:xfrm>
            <a:off x="1143107" y="2814160"/>
            <a:ext cx="10163360" cy="870688"/>
          </a:xfrm>
          <a:prstGeom prst="rect">
            <a:avLst/>
          </a:prstGeom>
          <a:noFill/>
        </p:spPr>
        <p:txBody>
          <a:bodyPr wrap="none" rtlCol="0">
            <a:spAutoFit/>
          </a:bodyPr>
          <a:lstStyle/>
          <a:p>
            <a:pPr>
              <a:lnSpc>
                <a:spcPct val="150000"/>
              </a:lnSpc>
            </a:pPr>
            <a:r>
              <a:rPr lang="en-US" dirty="0"/>
              <a:t>Create a function which accepts on value for the radius of a circle and returns area and </a:t>
            </a:r>
          </a:p>
          <a:p>
            <a:pPr>
              <a:lnSpc>
                <a:spcPct val="150000"/>
              </a:lnSpc>
            </a:pPr>
            <a:r>
              <a:rPr lang="en-US" dirty="0"/>
              <a:t>circumference</a:t>
            </a:r>
          </a:p>
        </p:txBody>
      </p:sp>
      <p:sp>
        <p:nvSpPr>
          <p:cNvPr id="5" name="Action Button: Forwards or Next 4">
            <a:hlinkClick r:id="" action="ppaction://hlinkshowjump?jump=nextslide" highlightClick="1"/>
            <a:extLst>
              <a:ext uri="{FF2B5EF4-FFF2-40B4-BE49-F238E27FC236}">
                <a16:creationId xmlns:a16="http://schemas.microsoft.com/office/drawing/2014/main" id="{4D6581B9-ACFB-8D4F-B203-5E7A2CD65D60}"/>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1706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418F62-8E51-C040-91C6-8281A618D71A}"/>
              </a:ext>
            </a:extLst>
          </p:cNvPr>
          <p:cNvSpPr txBox="1"/>
          <p:nvPr/>
        </p:nvSpPr>
        <p:spPr>
          <a:xfrm>
            <a:off x="2922699" y="412124"/>
            <a:ext cx="6346609" cy="830997"/>
          </a:xfrm>
          <a:prstGeom prst="rect">
            <a:avLst/>
          </a:prstGeom>
          <a:noFill/>
        </p:spPr>
        <p:txBody>
          <a:bodyPr wrap="none" rtlCol="0">
            <a:spAutoFit/>
          </a:bodyPr>
          <a:lstStyle/>
          <a:p>
            <a:pPr algn="ctr"/>
            <a:r>
              <a:rPr lang="en-US" sz="2400" dirty="0"/>
              <a:t>Calculate circle area and circumference</a:t>
            </a:r>
          </a:p>
          <a:p>
            <a:pPr algn="ctr"/>
            <a:r>
              <a:rPr lang="en-US" sz="2400" dirty="0"/>
              <a:t>Solution</a:t>
            </a:r>
          </a:p>
        </p:txBody>
      </p:sp>
      <p:pic>
        <p:nvPicPr>
          <p:cNvPr id="4" name="Picture 3">
            <a:extLst>
              <a:ext uri="{FF2B5EF4-FFF2-40B4-BE49-F238E27FC236}">
                <a16:creationId xmlns:a16="http://schemas.microsoft.com/office/drawing/2014/main" id="{A683C583-FBD4-EB4E-8908-3B81175E974A}"/>
              </a:ext>
            </a:extLst>
          </p:cNvPr>
          <p:cNvPicPr>
            <a:picLocks noChangeAspect="1"/>
          </p:cNvPicPr>
          <p:nvPr/>
        </p:nvPicPr>
        <p:blipFill>
          <a:blip r:embed="rId2"/>
          <a:stretch>
            <a:fillRect/>
          </a:stretch>
        </p:blipFill>
        <p:spPr>
          <a:xfrm>
            <a:off x="399245" y="1615068"/>
            <a:ext cx="7225048" cy="4030253"/>
          </a:xfrm>
          <a:prstGeom prst="rect">
            <a:avLst/>
          </a:prstGeom>
        </p:spPr>
      </p:pic>
      <p:pic>
        <p:nvPicPr>
          <p:cNvPr id="6" name="Picture 5">
            <a:extLst>
              <a:ext uri="{FF2B5EF4-FFF2-40B4-BE49-F238E27FC236}">
                <a16:creationId xmlns:a16="http://schemas.microsoft.com/office/drawing/2014/main" id="{418E5DAF-7322-BE4D-8330-3134A0CC8CBC}"/>
              </a:ext>
            </a:extLst>
          </p:cNvPr>
          <p:cNvPicPr>
            <a:picLocks noChangeAspect="1"/>
          </p:cNvPicPr>
          <p:nvPr/>
        </p:nvPicPr>
        <p:blipFill>
          <a:blip r:embed="rId3"/>
          <a:stretch>
            <a:fillRect/>
          </a:stretch>
        </p:blipFill>
        <p:spPr>
          <a:xfrm>
            <a:off x="7818815" y="3013501"/>
            <a:ext cx="4066238" cy="830997"/>
          </a:xfrm>
          <a:prstGeom prst="rect">
            <a:avLst/>
          </a:prstGeom>
        </p:spPr>
      </p:pic>
      <p:sp>
        <p:nvSpPr>
          <p:cNvPr id="5" name="Action Button: Home 4">
            <a:hlinkClick r:id="rId4" action="ppaction://hlinksldjump" highlightClick="1"/>
            <a:extLst>
              <a:ext uri="{FF2B5EF4-FFF2-40B4-BE49-F238E27FC236}">
                <a16:creationId xmlns:a16="http://schemas.microsoft.com/office/drawing/2014/main" id="{F3FD1B4A-A7BB-234C-95A6-CD843BD4CB0D}"/>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5564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753C07-2B05-794B-AD09-F0E900C4A1BD}"/>
              </a:ext>
            </a:extLst>
          </p:cNvPr>
          <p:cNvSpPr txBox="1"/>
          <p:nvPr/>
        </p:nvSpPr>
        <p:spPr>
          <a:xfrm>
            <a:off x="4538523" y="2194534"/>
            <a:ext cx="3114955" cy="461665"/>
          </a:xfrm>
          <a:prstGeom prst="rect">
            <a:avLst/>
          </a:prstGeom>
          <a:noFill/>
        </p:spPr>
        <p:txBody>
          <a:bodyPr wrap="none" rtlCol="0">
            <a:spAutoFit/>
          </a:bodyPr>
          <a:lstStyle/>
          <a:p>
            <a:r>
              <a:rPr lang="en-US" sz="2400" dirty="0"/>
              <a:t>Paired String Values</a:t>
            </a:r>
          </a:p>
        </p:txBody>
      </p:sp>
      <p:sp>
        <p:nvSpPr>
          <p:cNvPr id="4" name="TextBox 3">
            <a:extLst>
              <a:ext uri="{FF2B5EF4-FFF2-40B4-BE49-F238E27FC236}">
                <a16:creationId xmlns:a16="http://schemas.microsoft.com/office/drawing/2014/main" id="{7A48B27B-855F-3F4C-A764-56E6977B1595}"/>
              </a:ext>
            </a:extLst>
          </p:cNvPr>
          <p:cNvSpPr txBox="1"/>
          <p:nvPr/>
        </p:nvSpPr>
        <p:spPr>
          <a:xfrm>
            <a:off x="868899" y="2782669"/>
            <a:ext cx="10454201" cy="646331"/>
          </a:xfrm>
          <a:prstGeom prst="rect">
            <a:avLst/>
          </a:prstGeom>
          <a:noFill/>
        </p:spPr>
        <p:txBody>
          <a:bodyPr wrap="square" rtlCol="0">
            <a:spAutoFit/>
          </a:bodyPr>
          <a:lstStyle/>
          <a:p>
            <a:r>
              <a:rPr lang="en-US" dirty="0"/>
              <a:t>Write a function that will accept two string values and return a True if they are identical and False if they are not.</a:t>
            </a:r>
          </a:p>
        </p:txBody>
      </p:sp>
      <p:sp>
        <p:nvSpPr>
          <p:cNvPr id="5" name="Action Button: Forwards or Next 4">
            <a:hlinkClick r:id="" action="ppaction://hlinkshowjump?jump=nextslide" highlightClick="1"/>
            <a:extLst>
              <a:ext uri="{FF2B5EF4-FFF2-40B4-BE49-F238E27FC236}">
                <a16:creationId xmlns:a16="http://schemas.microsoft.com/office/drawing/2014/main" id="{AE3BD07D-FD43-D54D-BFF0-8EAECA907395}"/>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9764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146007-9A3C-A847-AC82-A6617117A831}"/>
              </a:ext>
            </a:extLst>
          </p:cNvPr>
          <p:cNvSpPr txBox="1"/>
          <p:nvPr/>
        </p:nvSpPr>
        <p:spPr>
          <a:xfrm>
            <a:off x="4538522" y="465487"/>
            <a:ext cx="3114955" cy="830997"/>
          </a:xfrm>
          <a:prstGeom prst="rect">
            <a:avLst/>
          </a:prstGeom>
          <a:noFill/>
        </p:spPr>
        <p:txBody>
          <a:bodyPr wrap="none" rtlCol="0">
            <a:spAutoFit/>
          </a:bodyPr>
          <a:lstStyle/>
          <a:p>
            <a:pPr algn="ctr"/>
            <a:r>
              <a:rPr lang="en-US" sz="2400" dirty="0"/>
              <a:t>Paired String Values</a:t>
            </a:r>
          </a:p>
          <a:p>
            <a:pPr algn="ctr"/>
            <a:r>
              <a:rPr lang="en-US" sz="2400" dirty="0"/>
              <a:t>Solution</a:t>
            </a:r>
          </a:p>
        </p:txBody>
      </p:sp>
      <p:pic>
        <p:nvPicPr>
          <p:cNvPr id="4" name="Picture 3">
            <a:extLst>
              <a:ext uri="{FF2B5EF4-FFF2-40B4-BE49-F238E27FC236}">
                <a16:creationId xmlns:a16="http://schemas.microsoft.com/office/drawing/2014/main" id="{D28E98EF-A5C0-7246-B0CB-38149C41CC1C}"/>
              </a:ext>
            </a:extLst>
          </p:cNvPr>
          <p:cNvPicPr>
            <a:picLocks noChangeAspect="1"/>
          </p:cNvPicPr>
          <p:nvPr/>
        </p:nvPicPr>
        <p:blipFill>
          <a:blip r:embed="rId2"/>
          <a:stretch>
            <a:fillRect/>
          </a:stretch>
        </p:blipFill>
        <p:spPr>
          <a:xfrm>
            <a:off x="846353" y="1413165"/>
            <a:ext cx="7000724" cy="5161214"/>
          </a:xfrm>
          <a:prstGeom prst="rect">
            <a:avLst/>
          </a:prstGeom>
        </p:spPr>
      </p:pic>
      <p:pic>
        <p:nvPicPr>
          <p:cNvPr id="6" name="Picture 5">
            <a:extLst>
              <a:ext uri="{FF2B5EF4-FFF2-40B4-BE49-F238E27FC236}">
                <a16:creationId xmlns:a16="http://schemas.microsoft.com/office/drawing/2014/main" id="{F10FF22A-9728-9C4E-868E-BBC87AD96EB5}"/>
              </a:ext>
            </a:extLst>
          </p:cNvPr>
          <p:cNvPicPr>
            <a:picLocks noChangeAspect="1"/>
          </p:cNvPicPr>
          <p:nvPr/>
        </p:nvPicPr>
        <p:blipFill>
          <a:blip r:embed="rId3"/>
          <a:stretch>
            <a:fillRect/>
          </a:stretch>
        </p:blipFill>
        <p:spPr>
          <a:xfrm>
            <a:off x="8362141" y="2534690"/>
            <a:ext cx="1930400" cy="1168400"/>
          </a:xfrm>
          <a:prstGeom prst="rect">
            <a:avLst/>
          </a:prstGeom>
        </p:spPr>
      </p:pic>
      <p:pic>
        <p:nvPicPr>
          <p:cNvPr id="8" name="Picture 7">
            <a:extLst>
              <a:ext uri="{FF2B5EF4-FFF2-40B4-BE49-F238E27FC236}">
                <a16:creationId xmlns:a16="http://schemas.microsoft.com/office/drawing/2014/main" id="{CC6F3B1E-47DD-4942-AB06-76B7E44AF41E}"/>
              </a:ext>
            </a:extLst>
          </p:cNvPr>
          <p:cNvPicPr>
            <a:picLocks noChangeAspect="1"/>
          </p:cNvPicPr>
          <p:nvPr/>
        </p:nvPicPr>
        <p:blipFill>
          <a:blip r:embed="rId4"/>
          <a:stretch>
            <a:fillRect/>
          </a:stretch>
        </p:blipFill>
        <p:spPr>
          <a:xfrm>
            <a:off x="8362141" y="3993772"/>
            <a:ext cx="1384300" cy="1257300"/>
          </a:xfrm>
          <a:prstGeom prst="rect">
            <a:avLst/>
          </a:prstGeom>
        </p:spPr>
      </p:pic>
      <p:sp>
        <p:nvSpPr>
          <p:cNvPr id="7" name="Action Button: Home 6">
            <a:hlinkClick r:id="rId5" action="ppaction://hlinksldjump" highlightClick="1"/>
            <a:extLst>
              <a:ext uri="{FF2B5EF4-FFF2-40B4-BE49-F238E27FC236}">
                <a16:creationId xmlns:a16="http://schemas.microsoft.com/office/drawing/2014/main" id="{D775C7B3-BC1A-F547-95EE-79D29C48D4E4}"/>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2192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93E4BA-A38F-864C-9AC2-BE5CE938E832}"/>
              </a:ext>
            </a:extLst>
          </p:cNvPr>
          <p:cNvSpPr txBox="1"/>
          <p:nvPr/>
        </p:nvSpPr>
        <p:spPr>
          <a:xfrm>
            <a:off x="5182929" y="476519"/>
            <a:ext cx="1826141" cy="461665"/>
          </a:xfrm>
          <a:prstGeom prst="rect">
            <a:avLst/>
          </a:prstGeom>
          <a:noFill/>
        </p:spPr>
        <p:txBody>
          <a:bodyPr wrap="none" rtlCol="0">
            <a:spAutoFit/>
          </a:bodyPr>
          <a:lstStyle/>
          <a:p>
            <a:r>
              <a:rPr lang="en-US" sz="2400" dirty="0"/>
              <a:t>Exam mark</a:t>
            </a:r>
          </a:p>
        </p:txBody>
      </p:sp>
      <p:sp>
        <p:nvSpPr>
          <p:cNvPr id="4" name="TextBox 3">
            <a:extLst>
              <a:ext uri="{FF2B5EF4-FFF2-40B4-BE49-F238E27FC236}">
                <a16:creationId xmlns:a16="http://schemas.microsoft.com/office/drawing/2014/main" id="{61E0A9B2-3300-314A-88A4-75BC7F0BB3FE}"/>
              </a:ext>
            </a:extLst>
          </p:cNvPr>
          <p:cNvSpPr txBox="1"/>
          <p:nvPr/>
        </p:nvSpPr>
        <p:spPr>
          <a:xfrm>
            <a:off x="786692" y="938184"/>
            <a:ext cx="10618613" cy="870688"/>
          </a:xfrm>
          <a:prstGeom prst="rect">
            <a:avLst/>
          </a:prstGeom>
          <a:noFill/>
        </p:spPr>
        <p:txBody>
          <a:bodyPr wrap="none" rtlCol="0">
            <a:spAutoFit/>
          </a:bodyPr>
          <a:lstStyle/>
          <a:p>
            <a:pPr>
              <a:lnSpc>
                <a:spcPct val="150000"/>
              </a:lnSpc>
            </a:pPr>
            <a:r>
              <a:rPr lang="en-US" dirty="0"/>
              <a:t>Write a function that will accept a number value representing a student exam mark between</a:t>
            </a:r>
          </a:p>
          <a:p>
            <a:pPr>
              <a:lnSpc>
                <a:spcPct val="150000"/>
              </a:lnSpc>
            </a:pPr>
            <a:r>
              <a:rPr lang="en-US" dirty="0"/>
              <a:t>0 and 100, and return a grade of A, B, C, D or E depending on the exam mark.</a:t>
            </a:r>
          </a:p>
        </p:txBody>
      </p:sp>
      <p:sp>
        <p:nvSpPr>
          <p:cNvPr id="5" name="Action Button: Forwards or Next 4">
            <a:hlinkClick r:id="" action="ppaction://hlinkshowjump?jump=nextslide" highlightClick="1"/>
            <a:extLst>
              <a:ext uri="{FF2B5EF4-FFF2-40B4-BE49-F238E27FC236}">
                <a16:creationId xmlns:a16="http://schemas.microsoft.com/office/drawing/2014/main" id="{3F86FF30-78FF-C749-AD3A-96CA9AE3A035}"/>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4054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56AAE-1572-BA48-80FC-92900DBF2812}"/>
              </a:ext>
            </a:extLst>
          </p:cNvPr>
          <p:cNvPicPr>
            <a:picLocks noChangeAspect="1"/>
          </p:cNvPicPr>
          <p:nvPr/>
        </p:nvPicPr>
        <p:blipFill>
          <a:blip r:embed="rId2"/>
          <a:stretch>
            <a:fillRect/>
          </a:stretch>
        </p:blipFill>
        <p:spPr>
          <a:xfrm>
            <a:off x="652526" y="1350968"/>
            <a:ext cx="6618014" cy="4882407"/>
          </a:xfrm>
          <a:prstGeom prst="rect">
            <a:avLst/>
          </a:prstGeom>
        </p:spPr>
      </p:pic>
      <p:pic>
        <p:nvPicPr>
          <p:cNvPr id="3" name="Picture 2">
            <a:extLst>
              <a:ext uri="{FF2B5EF4-FFF2-40B4-BE49-F238E27FC236}">
                <a16:creationId xmlns:a16="http://schemas.microsoft.com/office/drawing/2014/main" id="{3B3D8EA0-786B-6944-8CF3-74829A7950BD}"/>
              </a:ext>
            </a:extLst>
          </p:cNvPr>
          <p:cNvPicPr>
            <a:picLocks noChangeAspect="1"/>
          </p:cNvPicPr>
          <p:nvPr/>
        </p:nvPicPr>
        <p:blipFill>
          <a:blip r:embed="rId3"/>
          <a:stretch>
            <a:fillRect/>
          </a:stretch>
        </p:blipFill>
        <p:spPr>
          <a:xfrm>
            <a:off x="7508381" y="3059534"/>
            <a:ext cx="3904535" cy="533447"/>
          </a:xfrm>
          <a:prstGeom prst="rect">
            <a:avLst/>
          </a:prstGeom>
        </p:spPr>
      </p:pic>
      <p:pic>
        <p:nvPicPr>
          <p:cNvPr id="4" name="Picture 3">
            <a:extLst>
              <a:ext uri="{FF2B5EF4-FFF2-40B4-BE49-F238E27FC236}">
                <a16:creationId xmlns:a16="http://schemas.microsoft.com/office/drawing/2014/main" id="{45BDBD46-1F06-6E41-A21A-2426D37E458E}"/>
              </a:ext>
            </a:extLst>
          </p:cNvPr>
          <p:cNvPicPr>
            <a:picLocks noChangeAspect="1"/>
          </p:cNvPicPr>
          <p:nvPr/>
        </p:nvPicPr>
        <p:blipFill>
          <a:blip r:embed="rId4"/>
          <a:stretch>
            <a:fillRect/>
          </a:stretch>
        </p:blipFill>
        <p:spPr>
          <a:xfrm>
            <a:off x="7508380" y="3792171"/>
            <a:ext cx="3904536" cy="534461"/>
          </a:xfrm>
          <a:prstGeom prst="rect">
            <a:avLst/>
          </a:prstGeom>
        </p:spPr>
      </p:pic>
      <p:sp>
        <p:nvSpPr>
          <p:cNvPr id="5" name="TextBox 4">
            <a:extLst>
              <a:ext uri="{FF2B5EF4-FFF2-40B4-BE49-F238E27FC236}">
                <a16:creationId xmlns:a16="http://schemas.microsoft.com/office/drawing/2014/main" id="{5069056F-9ED3-A449-BCCA-18545A90D038}"/>
              </a:ext>
            </a:extLst>
          </p:cNvPr>
          <p:cNvSpPr txBox="1"/>
          <p:nvPr/>
        </p:nvSpPr>
        <p:spPr>
          <a:xfrm>
            <a:off x="5182929" y="257579"/>
            <a:ext cx="1826141" cy="830997"/>
          </a:xfrm>
          <a:prstGeom prst="rect">
            <a:avLst/>
          </a:prstGeom>
          <a:noFill/>
        </p:spPr>
        <p:txBody>
          <a:bodyPr wrap="none" rtlCol="0">
            <a:spAutoFit/>
          </a:bodyPr>
          <a:lstStyle/>
          <a:p>
            <a:r>
              <a:rPr lang="en-US" sz="2400" dirty="0"/>
              <a:t>Exam mark</a:t>
            </a:r>
          </a:p>
          <a:p>
            <a:pPr algn="ctr"/>
            <a:r>
              <a:rPr lang="en-US" sz="2400" dirty="0"/>
              <a:t>Solution</a:t>
            </a:r>
          </a:p>
        </p:txBody>
      </p:sp>
      <p:sp>
        <p:nvSpPr>
          <p:cNvPr id="6" name="Action Button: Home 5">
            <a:hlinkClick r:id="rId5" action="ppaction://hlinksldjump" highlightClick="1"/>
            <a:extLst>
              <a:ext uri="{FF2B5EF4-FFF2-40B4-BE49-F238E27FC236}">
                <a16:creationId xmlns:a16="http://schemas.microsoft.com/office/drawing/2014/main" id="{01B0655B-1D2F-B640-8F31-FC36D5A8C1EE}"/>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80638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155CDF-E80E-1F45-980A-967C61258FA5}"/>
              </a:ext>
            </a:extLst>
          </p:cNvPr>
          <p:cNvSpPr txBox="1"/>
          <p:nvPr/>
        </p:nvSpPr>
        <p:spPr>
          <a:xfrm>
            <a:off x="4524896" y="2110229"/>
            <a:ext cx="3142207" cy="461665"/>
          </a:xfrm>
          <a:prstGeom prst="rect">
            <a:avLst/>
          </a:prstGeom>
          <a:noFill/>
        </p:spPr>
        <p:txBody>
          <a:bodyPr wrap="none" rtlCol="0">
            <a:spAutoFit/>
          </a:bodyPr>
          <a:lstStyle/>
          <a:p>
            <a:r>
              <a:rPr lang="en-US" sz="2400" dirty="0"/>
              <a:t>Language Greeting</a:t>
            </a:r>
          </a:p>
        </p:txBody>
      </p:sp>
      <p:sp>
        <p:nvSpPr>
          <p:cNvPr id="3" name="TextBox 2">
            <a:extLst>
              <a:ext uri="{FF2B5EF4-FFF2-40B4-BE49-F238E27FC236}">
                <a16:creationId xmlns:a16="http://schemas.microsoft.com/office/drawing/2014/main" id="{D5430D51-2DEB-F24C-B9DE-FD312F1C7834}"/>
              </a:ext>
            </a:extLst>
          </p:cNvPr>
          <p:cNvSpPr txBox="1"/>
          <p:nvPr/>
        </p:nvSpPr>
        <p:spPr>
          <a:xfrm>
            <a:off x="1189048" y="2822714"/>
            <a:ext cx="9813905" cy="1477328"/>
          </a:xfrm>
          <a:prstGeom prst="rect">
            <a:avLst/>
          </a:prstGeom>
          <a:noFill/>
        </p:spPr>
        <p:txBody>
          <a:bodyPr wrap="none" rtlCol="0">
            <a:spAutoFit/>
          </a:bodyPr>
          <a:lstStyle/>
          <a:p>
            <a:r>
              <a:rPr lang="en-US" dirty="0"/>
              <a:t>Create a function that when the parameter of either ‘English’, ‘French’ or 'Indonesian’</a:t>
            </a:r>
          </a:p>
          <a:p>
            <a:r>
              <a:rPr lang="en-US" dirty="0"/>
              <a:t>It will return the word ‘hello’  in that language.</a:t>
            </a:r>
          </a:p>
          <a:p>
            <a:endParaRPr lang="en-US" dirty="0"/>
          </a:p>
          <a:p>
            <a:pPr marL="285750" indent="-285750">
              <a:buFont typeface="Arial" panose="020B0604020202020204" pitchFamily="34" charset="0"/>
              <a:buChar char="•"/>
            </a:pPr>
            <a:r>
              <a:rPr lang="en-US" dirty="0"/>
              <a:t>French is ‘Bonjour’</a:t>
            </a:r>
          </a:p>
          <a:p>
            <a:pPr marL="285750" indent="-285750">
              <a:buFont typeface="Arial" panose="020B0604020202020204" pitchFamily="34" charset="0"/>
              <a:buChar char="•"/>
            </a:pPr>
            <a:r>
              <a:rPr lang="en-US" dirty="0"/>
              <a:t>Indonesian is </a:t>
            </a:r>
            <a:r>
              <a:rPr lang="en-AU" dirty="0" err="1"/>
              <a:t>Apa</a:t>
            </a:r>
            <a:r>
              <a:rPr lang="en-AU" dirty="0"/>
              <a:t> </a:t>
            </a:r>
            <a:r>
              <a:rPr lang="en-AU" dirty="0" err="1"/>
              <a:t>Kabar</a:t>
            </a:r>
            <a:endParaRPr lang="en-US" dirty="0"/>
          </a:p>
        </p:txBody>
      </p:sp>
      <p:sp>
        <p:nvSpPr>
          <p:cNvPr id="4" name="Action Button: Forwards or Next 3">
            <a:hlinkClick r:id="" action="ppaction://hlinkshowjump?jump=nextslide" highlightClick="1"/>
            <a:extLst>
              <a:ext uri="{FF2B5EF4-FFF2-40B4-BE49-F238E27FC236}">
                <a16:creationId xmlns:a16="http://schemas.microsoft.com/office/drawing/2014/main" id="{0CC133DA-E84B-954F-BA37-E04B0D40E847}"/>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867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2931E3-6CB0-9B40-98DC-F741AA5C2728}"/>
              </a:ext>
            </a:extLst>
          </p:cNvPr>
          <p:cNvSpPr txBox="1"/>
          <p:nvPr/>
        </p:nvSpPr>
        <p:spPr>
          <a:xfrm>
            <a:off x="5009805" y="439838"/>
            <a:ext cx="2172390" cy="830997"/>
          </a:xfrm>
          <a:prstGeom prst="rect">
            <a:avLst/>
          </a:prstGeom>
          <a:noFill/>
        </p:spPr>
        <p:txBody>
          <a:bodyPr wrap="none" rtlCol="0">
            <a:spAutoFit/>
          </a:bodyPr>
          <a:lstStyle/>
          <a:p>
            <a:r>
              <a:rPr lang="en-US" sz="2400" dirty="0"/>
              <a:t>Padbury Milk </a:t>
            </a:r>
          </a:p>
          <a:p>
            <a:pPr algn="ctr"/>
            <a:r>
              <a:rPr lang="en-US" sz="2400" dirty="0"/>
              <a:t>Solution</a:t>
            </a:r>
          </a:p>
        </p:txBody>
      </p:sp>
      <p:pic>
        <p:nvPicPr>
          <p:cNvPr id="6" name="Picture 5">
            <a:extLst>
              <a:ext uri="{FF2B5EF4-FFF2-40B4-BE49-F238E27FC236}">
                <a16:creationId xmlns:a16="http://schemas.microsoft.com/office/drawing/2014/main" id="{E02B8A2A-F1EB-FE4F-BF0E-6EF603650D4B}"/>
              </a:ext>
            </a:extLst>
          </p:cNvPr>
          <p:cNvPicPr>
            <a:picLocks noChangeAspect="1"/>
          </p:cNvPicPr>
          <p:nvPr/>
        </p:nvPicPr>
        <p:blipFill rotWithShape="1">
          <a:blip r:embed="rId2"/>
          <a:srcRect l="12590" t="75978"/>
          <a:stretch/>
        </p:blipFill>
        <p:spPr>
          <a:xfrm>
            <a:off x="3045725" y="5417389"/>
            <a:ext cx="6100548" cy="1319842"/>
          </a:xfrm>
          <a:prstGeom prst="rect">
            <a:avLst/>
          </a:prstGeom>
        </p:spPr>
      </p:pic>
      <p:pic>
        <p:nvPicPr>
          <p:cNvPr id="5" name="Picture 4">
            <a:extLst>
              <a:ext uri="{FF2B5EF4-FFF2-40B4-BE49-F238E27FC236}">
                <a16:creationId xmlns:a16="http://schemas.microsoft.com/office/drawing/2014/main" id="{13F721F2-A2F6-F84A-8B37-277778C3DFD6}"/>
              </a:ext>
            </a:extLst>
          </p:cNvPr>
          <p:cNvPicPr>
            <a:picLocks noChangeAspect="1"/>
          </p:cNvPicPr>
          <p:nvPr/>
        </p:nvPicPr>
        <p:blipFill rotWithShape="1">
          <a:blip r:embed="rId2"/>
          <a:srcRect l="10901" b="45792"/>
          <a:stretch/>
        </p:blipFill>
        <p:spPr>
          <a:xfrm>
            <a:off x="2024331" y="1348473"/>
            <a:ext cx="8143337" cy="3900348"/>
          </a:xfrm>
          <a:prstGeom prst="rect">
            <a:avLst/>
          </a:prstGeom>
        </p:spPr>
      </p:pic>
      <p:sp>
        <p:nvSpPr>
          <p:cNvPr id="7" name="Action Button: Home 6">
            <a:hlinkClick r:id="rId3" action="ppaction://hlinksldjump" highlightClick="1"/>
            <a:extLst>
              <a:ext uri="{FF2B5EF4-FFF2-40B4-BE49-F238E27FC236}">
                <a16:creationId xmlns:a16="http://schemas.microsoft.com/office/drawing/2014/main" id="{8FFB45BB-C758-BC45-85BF-BF2EAFAA04FA}"/>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2524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81D0EA-F2D9-8346-8002-1514B3F54D13}"/>
              </a:ext>
            </a:extLst>
          </p:cNvPr>
          <p:cNvSpPr txBox="1"/>
          <p:nvPr/>
        </p:nvSpPr>
        <p:spPr>
          <a:xfrm>
            <a:off x="4524896" y="519967"/>
            <a:ext cx="3142207" cy="830997"/>
          </a:xfrm>
          <a:prstGeom prst="rect">
            <a:avLst/>
          </a:prstGeom>
          <a:noFill/>
        </p:spPr>
        <p:txBody>
          <a:bodyPr wrap="none" rtlCol="0">
            <a:spAutoFit/>
          </a:bodyPr>
          <a:lstStyle/>
          <a:p>
            <a:r>
              <a:rPr lang="en-US" sz="2400" dirty="0"/>
              <a:t>Language Greeting</a:t>
            </a:r>
          </a:p>
          <a:p>
            <a:pPr algn="ctr"/>
            <a:r>
              <a:rPr lang="en-US" sz="2400" dirty="0"/>
              <a:t>Solution</a:t>
            </a:r>
          </a:p>
        </p:txBody>
      </p:sp>
      <p:pic>
        <p:nvPicPr>
          <p:cNvPr id="8" name="Picture 7">
            <a:extLst>
              <a:ext uri="{FF2B5EF4-FFF2-40B4-BE49-F238E27FC236}">
                <a16:creationId xmlns:a16="http://schemas.microsoft.com/office/drawing/2014/main" id="{EFD54007-20E1-C540-9C24-9CFBE8E0B1C4}"/>
              </a:ext>
            </a:extLst>
          </p:cNvPr>
          <p:cNvPicPr>
            <a:picLocks noChangeAspect="1"/>
          </p:cNvPicPr>
          <p:nvPr/>
        </p:nvPicPr>
        <p:blipFill>
          <a:blip r:embed="rId2"/>
          <a:stretch>
            <a:fillRect/>
          </a:stretch>
        </p:blipFill>
        <p:spPr>
          <a:xfrm>
            <a:off x="1777468" y="1495926"/>
            <a:ext cx="8637061" cy="3341117"/>
          </a:xfrm>
          <a:prstGeom prst="rect">
            <a:avLst/>
          </a:prstGeom>
        </p:spPr>
      </p:pic>
      <p:pic>
        <p:nvPicPr>
          <p:cNvPr id="10" name="Picture 9">
            <a:extLst>
              <a:ext uri="{FF2B5EF4-FFF2-40B4-BE49-F238E27FC236}">
                <a16:creationId xmlns:a16="http://schemas.microsoft.com/office/drawing/2014/main" id="{EC07FA5F-8F2D-7D41-9BFB-B081BB5C0A2D}"/>
              </a:ext>
            </a:extLst>
          </p:cNvPr>
          <p:cNvPicPr>
            <a:picLocks noChangeAspect="1"/>
          </p:cNvPicPr>
          <p:nvPr/>
        </p:nvPicPr>
        <p:blipFill>
          <a:blip r:embed="rId3"/>
          <a:stretch>
            <a:fillRect/>
          </a:stretch>
        </p:blipFill>
        <p:spPr>
          <a:xfrm>
            <a:off x="2695160" y="4982005"/>
            <a:ext cx="6801679" cy="516583"/>
          </a:xfrm>
          <a:prstGeom prst="rect">
            <a:avLst/>
          </a:prstGeom>
        </p:spPr>
      </p:pic>
      <p:pic>
        <p:nvPicPr>
          <p:cNvPr id="12" name="Picture 11">
            <a:extLst>
              <a:ext uri="{FF2B5EF4-FFF2-40B4-BE49-F238E27FC236}">
                <a16:creationId xmlns:a16="http://schemas.microsoft.com/office/drawing/2014/main" id="{52DF2F5F-90F8-4342-A72E-8EF7AD7B4BE4}"/>
              </a:ext>
            </a:extLst>
          </p:cNvPr>
          <p:cNvPicPr>
            <a:picLocks noChangeAspect="1"/>
          </p:cNvPicPr>
          <p:nvPr/>
        </p:nvPicPr>
        <p:blipFill>
          <a:blip r:embed="rId4"/>
          <a:stretch>
            <a:fillRect/>
          </a:stretch>
        </p:blipFill>
        <p:spPr>
          <a:xfrm>
            <a:off x="2695160" y="5643550"/>
            <a:ext cx="6801679" cy="473278"/>
          </a:xfrm>
          <a:prstGeom prst="rect">
            <a:avLst/>
          </a:prstGeom>
        </p:spPr>
      </p:pic>
      <p:sp>
        <p:nvSpPr>
          <p:cNvPr id="6" name="Action Button: Home 5">
            <a:hlinkClick r:id="rId5" action="ppaction://hlinksldjump" highlightClick="1"/>
            <a:extLst>
              <a:ext uri="{FF2B5EF4-FFF2-40B4-BE49-F238E27FC236}">
                <a16:creationId xmlns:a16="http://schemas.microsoft.com/office/drawing/2014/main" id="{982963D6-2BAF-794F-ADF4-BC48D36016CE}"/>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5039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7A15-135E-CE4A-8AA7-DF029D18CC01}"/>
              </a:ext>
            </a:extLst>
          </p:cNvPr>
          <p:cNvSpPr>
            <a:spLocks noGrp="1"/>
          </p:cNvSpPr>
          <p:nvPr>
            <p:ph type="title"/>
          </p:nvPr>
        </p:nvSpPr>
        <p:spPr/>
        <p:txBody>
          <a:bodyPr/>
          <a:lstStyle/>
          <a:p>
            <a:r>
              <a:rPr lang="en-US" dirty="0"/>
              <a:t>Dictionaries</a:t>
            </a:r>
          </a:p>
        </p:txBody>
      </p:sp>
      <p:sp>
        <p:nvSpPr>
          <p:cNvPr id="3" name="Action Button: Forwards or Next 2">
            <a:hlinkClick r:id="" action="ppaction://hlinkshowjump?jump=nextslide" highlightClick="1"/>
            <a:extLst>
              <a:ext uri="{FF2B5EF4-FFF2-40B4-BE49-F238E27FC236}">
                <a16:creationId xmlns:a16="http://schemas.microsoft.com/office/drawing/2014/main" id="{8A0471A7-DC1B-4344-9745-6333069A0143}"/>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38209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00FB62-1A96-694F-8E65-0687C22896ED}"/>
              </a:ext>
            </a:extLst>
          </p:cNvPr>
          <p:cNvSpPr/>
          <p:nvPr/>
        </p:nvSpPr>
        <p:spPr>
          <a:xfrm>
            <a:off x="453827" y="1331663"/>
            <a:ext cx="11284346" cy="4194674"/>
          </a:xfrm>
          <a:prstGeom prst="rect">
            <a:avLst/>
          </a:prstGeom>
        </p:spPr>
        <p:txBody>
          <a:bodyPr wrap="square">
            <a:spAutoFit/>
          </a:bodyPr>
          <a:lstStyle/>
          <a:p>
            <a:pPr>
              <a:lnSpc>
                <a:spcPct val="150000"/>
              </a:lnSpc>
            </a:pPr>
            <a:r>
              <a:rPr lang="en-AU" i="1" dirty="0"/>
              <a:t>Dictionaries are like bags with no order. We index things we put in the dictionary with a "lookup tag".</a:t>
            </a:r>
            <a:br>
              <a:rPr lang="en-AU" i="1" dirty="0"/>
            </a:br>
            <a:r>
              <a:rPr lang="en-AU" i="1" dirty="0"/>
              <a:t>Dictionaries are like lists except that they use keys instead of numbers to look up values</a:t>
            </a:r>
            <a:endParaRPr lang="en-US" dirty="0"/>
          </a:p>
          <a:p>
            <a:pPr>
              <a:lnSpc>
                <a:spcPct val="150000"/>
              </a:lnSpc>
            </a:pPr>
            <a:endParaRPr lang="en-AU" dirty="0"/>
          </a:p>
          <a:p>
            <a:pPr>
              <a:lnSpc>
                <a:spcPct val="150000"/>
              </a:lnSpc>
            </a:pPr>
            <a:r>
              <a:rPr lang="en-AU" dirty="0"/>
              <a:t>Dictionary literals use curly braces and have a list of key: value pairs</a:t>
            </a:r>
            <a:br>
              <a:rPr lang="en-AU" dirty="0"/>
            </a:br>
            <a:r>
              <a:rPr lang="en-AU" dirty="0"/>
              <a:t>You can name any empty dictionary using empty curly braces</a:t>
            </a:r>
          </a:p>
          <a:p>
            <a:pPr>
              <a:lnSpc>
                <a:spcPct val="150000"/>
              </a:lnSpc>
            </a:pPr>
            <a:br>
              <a:rPr lang="en-AU" dirty="0">
                <a:solidFill>
                  <a:srgbClr val="6A8759"/>
                </a:solidFill>
              </a:rPr>
            </a:br>
            <a:r>
              <a:rPr lang="en-AU" dirty="0"/>
              <a:t>iii = </a:t>
            </a:r>
            <a:r>
              <a:rPr lang="en-AU" dirty="0" err="1"/>
              <a:t>dict</a:t>
            </a:r>
            <a:r>
              <a:rPr lang="en-AU" dirty="0"/>
              <a:t>() or iii = {}</a:t>
            </a:r>
            <a:br>
              <a:rPr lang="en-AU" dirty="0">
                <a:solidFill>
                  <a:srgbClr val="6A8759"/>
                </a:solidFill>
              </a:rPr>
            </a:br>
            <a:r>
              <a:rPr lang="en-AU" dirty="0" err="1"/>
              <a:t>jjj</a:t>
            </a:r>
            <a:r>
              <a:rPr lang="en-AU" dirty="0"/>
              <a:t> ={</a:t>
            </a:r>
            <a:r>
              <a:rPr lang="en-AU" dirty="0">
                <a:solidFill>
                  <a:srgbClr val="6A8759"/>
                </a:solidFill>
              </a:rPr>
              <a:t>'chuck'</a:t>
            </a:r>
            <a:r>
              <a:rPr lang="en-AU" dirty="0"/>
              <a:t>: </a:t>
            </a:r>
            <a:r>
              <a:rPr lang="en-AU" dirty="0">
                <a:solidFill>
                  <a:srgbClr val="6897BB"/>
                </a:solidFill>
              </a:rPr>
              <a:t>1</a:t>
            </a:r>
            <a:r>
              <a:rPr lang="en-AU" dirty="0">
                <a:solidFill>
                  <a:srgbClr val="CC7832"/>
                </a:solidFill>
              </a:rPr>
              <a:t>, </a:t>
            </a:r>
            <a:r>
              <a:rPr lang="en-AU" dirty="0">
                <a:solidFill>
                  <a:srgbClr val="6A8759"/>
                </a:solidFill>
              </a:rPr>
              <a:t>'</a:t>
            </a:r>
            <a:r>
              <a:rPr lang="en-AU" dirty="0" err="1">
                <a:solidFill>
                  <a:srgbClr val="6A8759"/>
                </a:solidFill>
              </a:rPr>
              <a:t>fred</a:t>
            </a:r>
            <a:r>
              <a:rPr lang="en-AU" dirty="0">
                <a:solidFill>
                  <a:srgbClr val="6A8759"/>
                </a:solidFill>
              </a:rPr>
              <a:t>'</a:t>
            </a:r>
            <a:r>
              <a:rPr lang="en-AU" dirty="0"/>
              <a:t>: </a:t>
            </a:r>
            <a:r>
              <a:rPr lang="en-AU" dirty="0">
                <a:solidFill>
                  <a:srgbClr val="6897BB"/>
                </a:solidFill>
              </a:rPr>
              <a:t>42</a:t>
            </a:r>
            <a:r>
              <a:rPr lang="en-AU" dirty="0">
                <a:solidFill>
                  <a:srgbClr val="CC7832"/>
                </a:solidFill>
              </a:rPr>
              <a:t>, </a:t>
            </a:r>
            <a:r>
              <a:rPr lang="en-AU" dirty="0">
                <a:solidFill>
                  <a:srgbClr val="6A8759"/>
                </a:solidFill>
              </a:rPr>
              <a:t>'Jan'</a:t>
            </a:r>
            <a:r>
              <a:rPr lang="en-AU" dirty="0"/>
              <a:t>: </a:t>
            </a:r>
            <a:r>
              <a:rPr lang="en-AU" dirty="0">
                <a:solidFill>
                  <a:srgbClr val="6897BB"/>
                </a:solidFill>
              </a:rPr>
              <a:t>100</a:t>
            </a:r>
            <a:r>
              <a:rPr lang="en-AU" dirty="0"/>
              <a:t>}</a:t>
            </a:r>
            <a:br>
              <a:rPr lang="en-AU" dirty="0"/>
            </a:br>
            <a:r>
              <a:rPr lang="en-AU" dirty="0">
                <a:solidFill>
                  <a:srgbClr val="8888C6"/>
                </a:solidFill>
              </a:rPr>
              <a:t>print</a:t>
            </a:r>
            <a:r>
              <a:rPr lang="en-AU" dirty="0"/>
              <a:t>(</a:t>
            </a:r>
            <a:r>
              <a:rPr lang="en-AU" dirty="0" err="1"/>
              <a:t>jjj</a:t>
            </a:r>
            <a:r>
              <a:rPr lang="en-AU" dirty="0"/>
              <a:t>)</a:t>
            </a:r>
            <a:br>
              <a:rPr lang="en-AU" dirty="0"/>
            </a:br>
            <a:endParaRPr lang="en-US" dirty="0"/>
          </a:p>
        </p:txBody>
      </p:sp>
      <p:sp>
        <p:nvSpPr>
          <p:cNvPr id="7" name="TextBox 6">
            <a:extLst>
              <a:ext uri="{FF2B5EF4-FFF2-40B4-BE49-F238E27FC236}">
                <a16:creationId xmlns:a16="http://schemas.microsoft.com/office/drawing/2014/main" id="{54891A94-580F-7E4D-BFBA-B1E8954433E8}"/>
              </a:ext>
            </a:extLst>
          </p:cNvPr>
          <p:cNvSpPr txBox="1"/>
          <p:nvPr/>
        </p:nvSpPr>
        <p:spPr>
          <a:xfrm>
            <a:off x="667657" y="566057"/>
            <a:ext cx="3764172" cy="461665"/>
          </a:xfrm>
          <a:prstGeom prst="rect">
            <a:avLst/>
          </a:prstGeom>
          <a:noFill/>
        </p:spPr>
        <p:txBody>
          <a:bodyPr wrap="none" rtlCol="0">
            <a:spAutoFit/>
          </a:bodyPr>
          <a:lstStyle/>
          <a:p>
            <a:r>
              <a:rPr lang="en-US" sz="2400" dirty="0"/>
              <a:t>Structure of a dictionary</a:t>
            </a:r>
          </a:p>
        </p:txBody>
      </p:sp>
      <p:sp>
        <p:nvSpPr>
          <p:cNvPr id="4" name="Action Button: Forwards or Next 3">
            <a:hlinkClick r:id="" action="ppaction://hlinkshowjump?jump=nextslide" highlightClick="1"/>
            <a:extLst>
              <a:ext uri="{FF2B5EF4-FFF2-40B4-BE49-F238E27FC236}">
                <a16:creationId xmlns:a16="http://schemas.microsoft.com/office/drawing/2014/main" id="{CBCC555D-3AE4-A246-844E-F44161499301}"/>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2488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20F21E-B463-404F-984D-D3F405C37762}"/>
              </a:ext>
            </a:extLst>
          </p:cNvPr>
          <p:cNvSpPr/>
          <p:nvPr/>
        </p:nvSpPr>
        <p:spPr>
          <a:xfrm>
            <a:off x="769034" y="1105042"/>
            <a:ext cx="6096000" cy="3363678"/>
          </a:xfrm>
          <a:prstGeom prst="rect">
            <a:avLst/>
          </a:prstGeom>
        </p:spPr>
        <p:txBody>
          <a:bodyPr>
            <a:spAutoFit/>
          </a:bodyPr>
          <a:lstStyle/>
          <a:p>
            <a:pPr>
              <a:lnSpc>
                <a:spcPct val="150000"/>
              </a:lnSpc>
            </a:pPr>
            <a:r>
              <a:rPr lang="en-AU" dirty="0" err="1"/>
              <a:t>jjj</a:t>
            </a:r>
            <a:r>
              <a:rPr lang="en-AU" dirty="0"/>
              <a:t> = {'Chuck': 1, 'Fred': 42, 'Jan': 100}</a:t>
            </a:r>
            <a:br>
              <a:rPr lang="en-AU" dirty="0"/>
            </a:br>
            <a:r>
              <a:rPr lang="en-AU" dirty="0">
                <a:solidFill>
                  <a:srgbClr val="00B0F0"/>
                </a:solidFill>
              </a:rPr>
              <a:t>print</a:t>
            </a:r>
            <a:r>
              <a:rPr lang="en-AU" dirty="0"/>
              <a:t>(list(</a:t>
            </a:r>
            <a:r>
              <a:rPr lang="en-AU" dirty="0" err="1"/>
              <a:t>jjj</a:t>
            </a:r>
            <a:r>
              <a:rPr lang="en-AU" dirty="0"/>
              <a:t>))</a:t>
            </a:r>
            <a:br>
              <a:rPr lang="en-AU" dirty="0"/>
            </a:br>
            <a:endParaRPr lang="en-AU" dirty="0"/>
          </a:p>
          <a:p>
            <a:pPr>
              <a:lnSpc>
                <a:spcPct val="150000"/>
              </a:lnSpc>
            </a:pPr>
            <a:r>
              <a:rPr lang="en-AU" dirty="0">
                <a:solidFill>
                  <a:srgbClr val="00B0F0"/>
                </a:solidFill>
              </a:rPr>
              <a:t>print</a:t>
            </a:r>
            <a:r>
              <a:rPr lang="en-AU" dirty="0"/>
              <a:t>(</a:t>
            </a:r>
            <a:r>
              <a:rPr lang="en-AU" dirty="0" err="1"/>
              <a:t>jjj.keys</a:t>
            </a:r>
            <a:r>
              <a:rPr lang="en-AU" dirty="0"/>
              <a:t>())</a:t>
            </a:r>
            <a:br>
              <a:rPr lang="en-AU" dirty="0"/>
            </a:br>
            <a:br>
              <a:rPr lang="en-AU" dirty="0"/>
            </a:br>
            <a:r>
              <a:rPr lang="en-AU" dirty="0">
                <a:solidFill>
                  <a:srgbClr val="00B0F0"/>
                </a:solidFill>
              </a:rPr>
              <a:t>print</a:t>
            </a:r>
            <a:r>
              <a:rPr lang="en-AU" dirty="0"/>
              <a:t>(</a:t>
            </a:r>
            <a:r>
              <a:rPr lang="en-AU" dirty="0" err="1"/>
              <a:t>jjj.values</a:t>
            </a:r>
            <a:r>
              <a:rPr lang="en-AU" dirty="0"/>
              <a:t>())</a:t>
            </a:r>
            <a:br>
              <a:rPr lang="en-AU" dirty="0"/>
            </a:br>
            <a:br>
              <a:rPr lang="en-AU" dirty="0"/>
            </a:br>
            <a:r>
              <a:rPr lang="en-AU" dirty="0">
                <a:solidFill>
                  <a:srgbClr val="00B0F0"/>
                </a:solidFill>
              </a:rPr>
              <a:t>print</a:t>
            </a:r>
            <a:r>
              <a:rPr lang="en-AU" dirty="0"/>
              <a:t>(</a:t>
            </a:r>
            <a:r>
              <a:rPr lang="en-AU" dirty="0" err="1"/>
              <a:t>jjj.items</a:t>
            </a:r>
            <a:r>
              <a:rPr lang="en-AU" dirty="0"/>
              <a:t>())</a:t>
            </a:r>
            <a:endParaRPr lang="en-US" dirty="0"/>
          </a:p>
        </p:txBody>
      </p:sp>
      <p:pic>
        <p:nvPicPr>
          <p:cNvPr id="4" name="Picture 3">
            <a:extLst>
              <a:ext uri="{FF2B5EF4-FFF2-40B4-BE49-F238E27FC236}">
                <a16:creationId xmlns:a16="http://schemas.microsoft.com/office/drawing/2014/main" id="{55FC7A14-5E0B-7E43-AB0E-6FD6BAE1EB17}"/>
              </a:ext>
            </a:extLst>
          </p:cNvPr>
          <p:cNvPicPr>
            <a:picLocks noChangeAspect="1"/>
          </p:cNvPicPr>
          <p:nvPr/>
        </p:nvPicPr>
        <p:blipFill>
          <a:blip r:embed="rId2"/>
          <a:stretch>
            <a:fillRect/>
          </a:stretch>
        </p:blipFill>
        <p:spPr>
          <a:xfrm>
            <a:off x="3458015" y="2298015"/>
            <a:ext cx="7855592" cy="1486193"/>
          </a:xfrm>
          <a:prstGeom prst="rect">
            <a:avLst/>
          </a:prstGeom>
        </p:spPr>
      </p:pic>
      <p:sp>
        <p:nvSpPr>
          <p:cNvPr id="5" name="TextBox 4">
            <a:extLst>
              <a:ext uri="{FF2B5EF4-FFF2-40B4-BE49-F238E27FC236}">
                <a16:creationId xmlns:a16="http://schemas.microsoft.com/office/drawing/2014/main" id="{A84D7990-79FF-3C48-9F40-C76973B9240A}"/>
              </a:ext>
            </a:extLst>
          </p:cNvPr>
          <p:cNvSpPr txBox="1"/>
          <p:nvPr/>
        </p:nvSpPr>
        <p:spPr>
          <a:xfrm>
            <a:off x="769034" y="534573"/>
            <a:ext cx="4437433" cy="461665"/>
          </a:xfrm>
          <a:prstGeom prst="rect">
            <a:avLst/>
          </a:prstGeom>
          <a:noFill/>
        </p:spPr>
        <p:txBody>
          <a:bodyPr wrap="none" rtlCol="0">
            <a:spAutoFit/>
          </a:bodyPr>
          <a:lstStyle/>
          <a:p>
            <a:r>
              <a:rPr lang="en-US" sz="2400" dirty="0"/>
              <a:t>How to print out a dictionary</a:t>
            </a:r>
          </a:p>
        </p:txBody>
      </p:sp>
      <p:sp>
        <p:nvSpPr>
          <p:cNvPr id="6" name="Action Button: Forwards or Next 5">
            <a:hlinkClick r:id="" action="ppaction://hlinkshowjump?jump=nextslide" highlightClick="1"/>
            <a:extLst>
              <a:ext uri="{FF2B5EF4-FFF2-40B4-BE49-F238E27FC236}">
                <a16:creationId xmlns:a16="http://schemas.microsoft.com/office/drawing/2014/main" id="{DFE91F7B-BD6F-BC4C-B9A2-CD2064942F6C}"/>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5185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5DD172-67ED-6042-B10B-877CDEB23E57}"/>
              </a:ext>
            </a:extLst>
          </p:cNvPr>
          <p:cNvSpPr txBox="1"/>
          <p:nvPr/>
        </p:nvSpPr>
        <p:spPr>
          <a:xfrm>
            <a:off x="3530233" y="562708"/>
            <a:ext cx="5131533" cy="461665"/>
          </a:xfrm>
          <a:prstGeom prst="rect">
            <a:avLst/>
          </a:prstGeom>
          <a:noFill/>
        </p:spPr>
        <p:txBody>
          <a:bodyPr wrap="none" rtlCol="0">
            <a:spAutoFit/>
          </a:bodyPr>
          <a:lstStyle/>
          <a:p>
            <a:r>
              <a:rPr lang="en-US" sz="2400" dirty="0"/>
              <a:t>How to loop through a dictionary</a:t>
            </a:r>
          </a:p>
        </p:txBody>
      </p:sp>
      <p:pic>
        <p:nvPicPr>
          <p:cNvPr id="5" name="Picture 4">
            <a:extLst>
              <a:ext uri="{FF2B5EF4-FFF2-40B4-BE49-F238E27FC236}">
                <a16:creationId xmlns:a16="http://schemas.microsoft.com/office/drawing/2014/main" id="{CFCE6150-257C-564A-86E3-3D5983A981E2}"/>
              </a:ext>
            </a:extLst>
          </p:cNvPr>
          <p:cNvPicPr>
            <a:picLocks noChangeAspect="1"/>
          </p:cNvPicPr>
          <p:nvPr/>
        </p:nvPicPr>
        <p:blipFill>
          <a:blip r:embed="rId2"/>
          <a:stretch>
            <a:fillRect/>
          </a:stretch>
        </p:blipFill>
        <p:spPr>
          <a:xfrm>
            <a:off x="829994" y="1952184"/>
            <a:ext cx="8416258" cy="1476815"/>
          </a:xfrm>
          <a:prstGeom prst="rect">
            <a:avLst/>
          </a:prstGeom>
        </p:spPr>
      </p:pic>
      <p:pic>
        <p:nvPicPr>
          <p:cNvPr id="7" name="Picture 6">
            <a:extLst>
              <a:ext uri="{FF2B5EF4-FFF2-40B4-BE49-F238E27FC236}">
                <a16:creationId xmlns:a16="http://schemas.microsoft.com/office/drawing/2014/main" id="{B2A8C7C0-2952-8842-887C-0B454F1A5815}"/>
              </a:ext>
            </a:extLst>
          </p:cNvPr>
          <p:cNvPicPr>
            <a:picLocks noChangeAspect="1"/>
          </p:cNvPicPr>
          <p:nvPr/>
        </p:nvPicPr>
        <p:blipFill>
          <a:blip r:embed="rId3"/>
          <a:stretch>
            <a:fillRect/>
          </a:stretch>
        </p:blipFill>
        <p:spPr>
          <a:xfrm>
            <a:off x="7705480" y="3836110"/>
            <a:ext cx="1564837" cy="1270462"/>
          </a:xfrm>
          <a:prstGeom prst="rect">
            <a:avLst/>
          </a:prstGeom>
        </p:spPr>
      </p:pic>
      <p:sp>
        <p:nvSpPr>
          <p:cNvPr id="6" name="Action Button: Forwards or Next 5">
            <a:hlinkClick r:id="" action="ppaction://hlinkshowjump?jump=nextslide" highlightClick="1"/>
            <a:extLst>
              <a:ext uri="{FF2B5EF4-FFF2-40B4-BE49-F238E27FC236}">
                <a16:creationId xmlns:a16="http://schemas.microsoft.com/office/drawing/2014/main" id="{A8117765-26D4-984B-AC57-E125069CEF68}"/>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1899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FB13B-3916-4F43-B1FB-B2C581126C7D}"/>
              </a:ext>
            </a:extLst>
          </p:cNvPr>
          <p:cNvSpPr txBox="1"/>
          <p:nvPr/>
        </p:nvSpPr>
        <p:spPr>
          <a:xfrm>
            <a:off x="4461578" y="506437"/>
            <a:ext cx="3268844" cy="461665"/>
          </a:xfrm>
          <a:prstGeom prst="rect">
            <a:avLst/>
          </a:prstGeom>
          <a:noFill/>
        </p:spPr>
        <p:txBody>
          <a:bodyPr wrap="none" rtlCol="0">
            <a:spAutoFit/>
          </a:bodyPr>
          <a:lstStyle/>
          <a:p>
            <a:r>
              <a:rPr lang="en-US" sz="2400" dirty="0"/>
              <a:t>Putting it all together</a:t>
            </a:r>
          </a:p>
        </p:txBody>
      </p:sp>
      <p:pic>
        <p:nvPicPr>
          <p:cNvPr id="4" name="Picture 3">
            <a:extLst>
              <a:ext uri="{FF2B5EF4-FFF2-40B4-BE49-F238E27FC236}">
                <a16:creationId xmlns:a16="http://schemas.microsoft.com/office/drawing/2014/main" id="{00642069-20A5-B340-B403-7B2AFE349D77}"/>
              </a:ext>
            </a:extLst>
          </p:cNvPr>
          <p:cNvPicPr>
            <a:picLocks noChangeAspect="1"/>
          </p:cNvPicPr>
          <p:nvPr/>
        </p:nvPicPr>
        <p:blipFill>
          <a:blip r:embed="rId2"/>
          <a:stretch>
            <a:fillRect/>
          </a:stretch>
        </p:blipFill>
        <p:spPr>
          <a:xfrm>
            <a:off x="582696" y="1109610"/>
            <a:ext cx="11121624" cy="4026201"/>
          </a:xfrm>
          <a:prstGeom prst="rect">
            <a:avLst/>
          </a:prstGeom>
        </p:spPr>
      </p:pic>
      <p:pic>
        <p:nvPicPr>
          <p:cNvPr id="6" name="Picture 5">
            <a:extLst>
              <a:ext uri="{FF2B5EF4-FFF2-40B4-BE49-F238E27FC236}">
                <a16:creationId xmlns:a16="http://schemas.microsoft.com/office/drawing/2014/main" id="{C6F2F994-FDBC-6740-A7AE-DA9B2ACADB3D}"/>
              </a:ext>
            </a:extLst>
          </p:cNvPr>
          <p:cNvPicPr>
            <a:picLocks noChangeAspect="1"/>
          </p:cNvPicPr>
          <p:nvPr/>
        </p:nvPicPr>
        <p:blipFill>
          <a:blip r:embed="rId3"/>
          <a:stretch>
            <a:fillRect/>
          </a:stretch>
        </p:blipFill>
        <p:spPr>
          <a:xfrm>
            <a:off x="4188899" y="5417114"/>
            <a:ext cx="3814202" cy="1059089"/>
          </a:xfrm>
          <a:prstGeom prst="rect">
            <a:avLst/>
          </a:prstGeom>
        </p:spPr>
      </p:pic>
      <p:sp>
        <p:nvSpPr>
          <p:cNvPr id="5" name="Action Button: Forwards or Next 4">
            <a:hlinkClick r:id="" action="ppaction://hlinkshowjump?jump=nextslide" highlightClick="1"/>
            <a:extLst>
              <a:ext uri="{FF2B5EF4-FFF2-40B4-BE49-F238E27FC236}">
                <a16:creationId xmlns:a16="http://schemas.microsoft.com/office/drawing/2014/main" id="{8F9D8739-6354-E24A-B865-306F672CB45C}"/>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602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2B4BFB-9674-0C49-8809-CD20BE746168}"/>
              </a:ext>
            </a:extLst>
          </p:cNvPr>
          <p:cNvSpPr txBox="1"/>
          <p:nvPr/>
        </p:nvSpPr>
        <p:spPr>
          <a:xfrm>
            <a:off x="3991096" y="576775"/>
            <a:ext cx="4209807" cy="461665"/>
          </a:xfrm>
          <a:prstGeom prst="rect">
            <a:avLst/>
          </a:prstGeom>
          <a:noFill/>
        </p:spPr>
        <p:txBody>
          <a:bodyPr wrap="none" rtlCol="0">
            <a:spAutoFit/>
          </a:bodyPr>
          <a:lstStyle/>
          <a:p>
            <a:r>
              <a:rPr lang="en-US" sz="2400" dirty="0"/>
              <a:t>How to create a dictionary</a:t>
            </a:r>
          </a:p>
        </p:txBody>
      </p:sp>
      <p:pic>
        <p:nvPicPr>
          <p:cNvPr id="4" name="Picture 3">
            <a:extLst>
              <a:ext uri="{FF2B5EF4-FFF2-40B4-BE49-F238E27FC236}">
                <a16:creationId xmlns:a16="http://schemas.microsoft.com/office/drawing/2014/main" id="{47C30250-E9BE-BE4C-9456-51FE567E3BAD}"/>
              </a:ext>
            </a:extLst>
          </p:cNvPr>
          <p:cNvPicPr>
            <a:picLocks noChangeAspect="1"/>
          </p:cNvPicPr>
          <p:nvPr/>
        </p:nvPicPr>
        <p:blipFill>
          <a:blip r:embed="rId2"/>
          <a:stretch>
            <a:fillRect/>
          </a:stretch>
        </p:blipFill>
        <p:spPr>
          <a:xfrm>
            <a:off x="609209" y="1219982"/>
            <a:ext cx="8478520" cy="3528898"/>
          </a:xfrm>
          <a:prstGeom prst="rect">
            <a:avLst/>
          </a:prstGeom>
        </p:spPr>
      </p:pic>
      <p:pic>
        <p:nvPicPr>
          <p:cNvPr id="8" name="Picture 7">
            <a:extLst>
              <a:ext uri="{FF2B5EF4-FFF2-40B4-BE49-F238E27FC236}">
                <a16:creationId xmlns:a16="http://schemas.microsoft.com/office/drawing/2014/main" id="{56DAC7D8-B008-6A4D-9C6D-43F6A524F09A}"/>
              </a:ext>
            </a:extLst>
          </p:cNvPr>
          <p:cNvPicPr>
            <a:picLocks noChangeAspect="1"/>
          </p:cNvPicPr>
          <p:nvPr/>
        </p:nvPicPr>
        <p:blipFill>
          <a:blip r:embed="rId3"/>
          <a:stretch>
            <a:fillRect/>
          </a:stretch>
        </p:blipFill>
        <p:spPr>
          <a:xfrm>
            <a:off x="6166143" y="4946345"/>
            <a:ext cx="4908648" cy="1383346"/>
          </a:xfrm>
          <a:prstGeom prst="rect">
            <a:avLst/>
          </a:prstGeom>
        </p:spPr>
      </p:pic>
      <p:sp>
        <p:nvSpPr>
          <p:cNvPr id="5" name="Action Button: Home 4">
            <a:hlinkClick r:id="rId4" action="ppaction://hlinksldjump" highlightClick="1"/>
            <a:extLst>
              <a:ext uri="{FF2B5EF4-FFF2-40B4-BE49-F238E27FC236}">
                <a16:creationId xmlns:a16="http://schemas.microsoft.com/office/drawing/2014/main" id="{BD1102D1-6DCA-844E-91B7-62524C5F6338}"/>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388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8A853D-51B3-2D4C-A396-CB425BD2B0D3}"/>
              </a:ext>
            </a:extLst>
          </p:cNvPr>
          <p:cNvSpPr txBox="1"/>
          <p:nvPr/>
        </p:nvSpPr>
        <p:spPr>
          <a:xfrm>
            <a:off x="4900370" y="1075234"/>
            <a:ext cx="2098651" cy="461665"/>
          </a:xfrm>
          <a:prstGeom prst="rect">
            <a:avLst/>
          </a:prstGeom>
          <a:noFill/>
        </p:spPr>
        <p:txBody>
          <a:bodyPr wrap="none" rtlCol="0">
            <a:spAutoFit/>
          </a:bodyPr>
          <a:lstStyle/>
          <a:p>
            <a:r>
              <a:rPr lang="en-US" sz="2400" dirty="0"/>
              <a:t>Paint-a-Drive</a:t>
            </a:r>
          </a:p>
        </p:txBody>
      </p:sp>
      <p:sp>
        <p:nvSpPr>
          <p:cNvPr id="7" name="TextBox 6">
            <a:extLst>
              <a:ext uri="{FF2B5EF4-FFF2-40B4-BE49-F238E27FC236}">
                <a16:creationId xmlns:a16="http://schemas.microsoft.com/office/drawing/2014/main" id="{690C3BDA-DA44-FD49-A13D-F61A5785F517}"/>
              </a:ext>
            </a:extLst>
          </p:cNvPr>
          <p:cNvSpPr txBox="1"/>
          <p:nvPr/>
        </p:nvSpPr>
        <p:spPr>
          <a:xfrm>
            <a:off x="779671" y="1954910"/>
            <a:ext cx="11091498" cy="2948179"/>
          </a:xfrm>
          <a:prstGeom prst="rect">
            <a:avLst/>
          </a:prstGeom>
          <a:noFill/>
        </p:spPr>
        <p:txBody>
          <a:bodyPr wrap="none" rtlCol="0">
            <a:spAutoFit/>
          </a:bodyPr>
          <a:lstStyle/>
          <a:p>
            <a:pPr>
              <a:lnSpc>
                <a:spcPct val="150000"/>
              </a:lnSpc>
            </a:pPr>
            <a:r>
              <a:rPr lang="en-US" dirty="0"/>
              <a:t>Paint-a-Drive is a paint that can be applied to driveways to renew the surface. </a:t>
            </a:r>
            <a:r>
              <a:rPr lang="en-US" dirty="0" err="1"/>
              <a:t>Jone’s</a:t>
            </a:r>
            <a:r>
              <a:rPr lang="en-US" dirty="0"/>
              <a:t> Painting</a:t>
            </a:r>
          </a:p>
          <a:p>
            <a:pPr>
              <a:lnSpc>
                <a:spcPct val="150000"/>
              </a:lnSpc>
            </a:pPr>
            <a:r>
              <a:rPr lang="en-US" dirty="0"/>
              <a:t>Services will paint a driveway for $15 a square meter and a set fee of $75. </a:t>
            </a:r>
            <a:r>
              <a:rPr lang="en-US" dirty="0" err="1"/>
              <a:t>Mr</a:t>
            </a:r>
            <a:r>
              <a:rPr lang="en-US" dirty="0"/>
              <a:t> Jones wants to have</a:t>
            </a:r>
          </a:p>
          <a:p>
            <a:pPr>
              <a:lnSpc>
                <a:spcPct val="150000"/>
              </a:lnSpc>
            </a:pPr>
            <a:r>
              <a:rPr lang="en-US" dirty="0"/>
              <a:t>A computer program to :</a:t>
            </a:r>
          </a:p>
          <a:p>
            <a:pPr marL="285750" indent="-285750">
              <a:lnSpc>
                <a:spcPct val="150000"/>
              </a:lnSpc>
              <a:buFont typeface="Arial" panose="020B0604020202020204" pitchFamily="34" charset="0"/>
              <a:buChar char="•"/>
            </a:pPr>
            <a:r>
              <a:rPr lang="en-US" dirty="0"/>
              <a:t>calculate the amount of Paint-a-Drive needed.</a:t>
            </a:r>
          </a:p>
          <a:p>
            <a:pPr marL="285750" indent="-285750">
              <a:lnSpc>
                <a:spcPct val="150000"/>
              </a:lnSpc>
              <a:buFont typeface="Arial" panose="020B0604020202020204" pitchFamily="34" charset="0"/>
              <a:buChar char="•"/>
            </a:pPr>
            <a:r>
              <a:rPr lang="en-US" dirty="0"/>
              <a:t>make a program that will accept the length and width of a driveway. </a:t>
            </a:r>
          </a:p>
          <a:p>
            <a:pPr marL="285750" indent="-285750">
              <a:lnSpc>
                <a:spcPct val="150000"/>
              </a:lnSpc>
              <a:buFont typeface="Arial" panose="020B0604020202020204" pitchFamily="34" charset="0"/>
              <a:buChar char="•"/>
            </a:pPr>
            <a:r>
              <a:rPr lang="en-US" dirty="0"/>
              <a:t>it must then calculate the area of the drive</a:t>
            </a:r>
          </a:p>
          <a:p>
            <a:pPr marL="285750" indent="-285750">
              <a:lnSpc>
                <a:spcPct val="150000"/>
              </a:lnSpc>
              <a:buFont typeface="Arial" panose="020B0604020202020204" pitchFamily="34" charset="0"/>
              <a:buChar char="•"/>
            </a:pPr>
            <a:r>
              <a:rPr lang="en-US" dirty="0"/>
              <a:t>determine the cost of painting the surface</a:t>
            </a:r>
          </a:p>
        </p:txBody>
      </p:sp>
    </p:spTree>
    <p:extLst>
      <p:ext uri="{BB962C8B-B14F-4D97-AF65-F5344CB8AC3E}">
        <p14:creationId xmlns:p14="http://schemas.microsoft.com/office/powerpoint/2010/main" val="1426915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7CC00D-AB73-9A4B-AF6F-6F6DB8DC22A5}"/>
              </a:ext>
            </a:extLst>
          </p:cNvPr>
          <p:cNvSpPr txBox="1"/>
          <p:nvPr/>
        </p:nvSpPr>
        <p:spPr>
          <a:xfrm>
            <a:off x="5046674" y="370390"/>
            <a:ext cx="2098651" cy="830997"/>
          </a:xfrm>
          <a:prstGeom prst="rect">
            <a:avLst/>
          </a:prstGeom>
          <a:noFill/>
        </p:spPr>
        <p:txBody>
          <a:bodyPr wrap="none" rtlCol="0">
            <a:spAutoFit/>
          </a:bodyPr>
          <a:lstStyle/>
          <a:p>
            <a:pPr algn="ctr"/>
            <a:r>
              <a:rPr lang="en-US" sz="2400" dirty="0"/>
              <a:t>Paint-a-Drive</a:t>
            </a:r>
          </a:p>
          <a:p>
            <a:pPr algn="ctr"/>
            <a:r>
              <a:rPr lang="en-US" sz="2400" dirty="0"/>
              <a:t>Solution</a:t>
            </a:r>
          </a:p>
        </p:txBody>
      </p:sp>
      <p:pic>
        <p:nvPicPr>
          <p:cNvPr id="6" name="Picture 5">
            <a:extLst>
              <a:ext uri="{FF2B5EF4-FFF2-40B4-BE49-F238E27FC236}">
                <a16:creationId xmlns:a16="http://schemas.microsoft.com/office/drawing/2014/main" id="{0113764B-9F65-3848-A342-A3D6100EC8E2}"/>
              </a:ext>
            </a:extLst>
          </p:cNvPr>
          <p:cNvPicPr>
            <a:picLocks noChangeAspect="1"/>
          </p:cNvPicPr>
          <p:nvPr/>
        </p:nvPicPr>
        <p:blipFill rotWithShape="1">
          <a:blip r:embed="rId2"/>
          <a:srcRect l="13357" t="84790" r="21579"/>
          <a:stretch/>
        </p:blipFill>
        <p:spPr>
          <a:xfrm>
            <a:off x="3456316" y="5788325"/>
            <a:ext cx="5279366" cy="815468"/>
          </a:xfrm>
          <a:prstGeom prst="rect">
            <a:avLst/>
          </a:prstGeom>
        </p:spPr>
      </p:pic>
      <p:pic>
        <p:nvPicPr>
          <p:cNvPr id="5" name="Picture 4">
            <a:extLst>
              <a:ext uri="{FF2B5EF4-FFF2-40B4-BE49-F238E27FC236}">
                <a16:creationId xmlns:a16="http://schemas.microsoft.com/office/drawing/2014/main" id="{B133E055-D8BC-8449-8DF9-5313CC4793AD}"/>
              </a:ext>
            </a:extLst>
          </p:cNvPr>
          <p:cNvPicPr>
            <a:picLocks noChangeAspect="1"/>
          </p:cNvPicPr>
          <p:nvPr/>
        </p:nvPicPr>
        <p:blipFill rotWithShape="1">
          <a:blip r:embed="rId2"/>
          <a:srcRect l="8289" b="34303"/>
          <a:stretch/>
        </p:blipFill>
        <p:spPr>
          <a:xfrm>
            <a:off x="1429109" y="1201387"/>
            <a:ext cx="9333782" cy="4417917"/>
          </a:xfrm>
          <a:prstGeom prst="rect">
            <a:avLst/>
          </a:prstGeom>
        </p:spPr>
      </p:pic>
    </p:spTree>
    <p:extLst>
      <p:ext uri="{BB962C8B-B14F-4D97-AF65-F5344CB8AC3E}">
        <p14:creationId xmlns:p14="http://schemas.microsoft.com/office/powerpoint/2010/main" val="80741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4E6C1D-583B-D240-B77A-6D00959778A1}"/>
              </a:ext>
            </a:extLst>
          </p:cNvPr>
          <p:cNvSpPr txBox="1"/>
          <p:nvPr/>
        </p:nvSpPr>
        <p:spPr>
          <a:xfrm>
            <a:off x="4924846" y="1517780"/>
            <a:ext cx="2342308" cy="461665"/>
          </a:xfrm>
          <a:prstGeom prst="rect">
            <a:avLst/>
          </a:prstGeom>
          <a:noFill/>
        </p:spPr>
        <p:txBody>
          <a:bodyPr wrap="none" rtlCol="0">
            <a:spAutoFit/>
          </a:bodyPr>
          <a:lstStyle/>
          <a:p>
            <a:r>
              <a:rPr lang="en-US" sz="2400" dirty="0"/>
              <a:t>Fred’s Fencing</a:t>
            </a:r>
          </a:p>
        </p:txBody>
      </p:sp>
      <p:sp>
        <p:nvSpPr>
          <p:cNvPr id="6" name="TextBox 5">
            <a:extLst>
              <a:ext uri="{FF2B5EF4-FFF2-40B4-BE49-F238E27FC236}">
                <a16:creationId xmlns:a16="http://schemas.microsoft.com/office/drawing/2014/main" id="{1CAB8F40-DD0C-5640-B9AF-51E4A6414A03}"/>
              </a:ext>
            </a:extLst>
          </p:cNvPr>
          <p:cNvSpPr txBox="1"/>
          <p:nvPr/>
        </p:nvSpPr>
        <p:spPr>
          <a:xfrm>
            <a:off x="891250" y="2142814"/>
            <a:ext cx="10737235" cy="1286186"/>
          </a:xfrm>
          <a:prstGeom prst="rect">
            <a:avLst/>
          </a:prstGeom>
          <a:noFill/>
        </p:spPr>
        <p:txBody>
          <a:bodyPr wrap="none" rtlCol="0">
            <a:spAutoFit/>
          </a:bodyPr>
          <a:lstStyle/>
          <a:p>
            <a:pPr>
              <a:lnSpc>
                <a:spcPct val="150000"/>
              </a:lnSpc>
            </a:pPr>
            <a:r>
              <a:rPr lang="en-US" dirty="0"/>
              <a:t>Fred’s Fencing erects multi-strand wire fences around small fields. Fred knows the length and</a:t>
            </a:r>
          </a:p>
          <a:p>
            <a:pPr>
              <a:lnSpc>
                <a:spcPct val="150000"/>
              </a:lnSpc>
            </a:pPr>
            <a:r>
              <a:rPr lang="en-US" dirty="0"/>
              <a:t>width of the field (in meters) and the number of strands needed. This will be a fence of six wires</a:t>
            </a:r>
          </a:p>
          <a:p>
            <a:pPr>
              <a:lnSpc>
                <a:spcPct val="150000"/>
              </a:lnSpc>
            </a:pPr>
            <a:r>
              <a:rPr lang="en-US" dirty="0"/>
              <a:t>Write a program for Fred so as he will know haw much wire he needs to buy to put up a fence.</a:t>
            </a:r>
          </a:p>
        </p:txBody>
      </p:sp>
    </p:spTree>
    <p:extLst>
      <p:ext uri="{BB962C8B-B14F-4D97-AF65-F5344CB8AC3E}">
        <p14:creationId xmlns:p14="http://schemas.microsoft.com/office/powerpoint/2010/main" val="1812662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C5E704-B6DE-054B-8275-40BCE88FB004}"/>
              </a:ext>
            </a:extLst>
          </p:cNvPr>
          <p:cNvSpPr txBox="1"/>
          <p:nvPr/>
        </p:nvSpPr>
        <p:spPr>
          <a:xfrm>
            <a:off x="4924846" y="532435"/>
            <a:ext cx="2342308" cy="830997"/>
          </a:xfrm>
          <a:prstGeom prst="rect">
            <a:avLst/>
          </a:prstGeom>
          <a:noFill/>
        </p:spPr>
        <p:txBody>
          <a:bodyPr wrap="none" rtlCol="0">
            <a:spAutoFit/>
          </a:bodyPr>
          <a:lstStyle/>
          <a:p>
            <a:pPr algn="ctr"/>
            <a:r>
              <a:rPr lang="en-US" sz="2400" dirty="0"/>
              <a:t>Fred’s Fencing</a:t>
            </a:r>
          </a:p>
          <a:p>
            <a:pPr algn="ctr"/>
            <a:r>
              <a:rPr lang="en-US" sz="2400" dirty="0"/>
              <a:t>Solution</a:t>
            </a:r>
          </a:p>
        </p:txBody>
      </p:sp>
      <p:pic>
        <p:nvPicPr>
          <p:cNvPr id="6" name="Picture 5">
            <a:extLst>
              <a:ext uri="{FF2B5EF4-FFF2-40B4-BE49-F238E27FC236}">
                <a16:creationId xmlns:a16="http://schemas.microsoft.com/office/drawing/2014/main" id="{450D9582-C118-8C41-A72B-570E6834C1B8}"/>
              </a:ext>
            </a:extLst>
          </p:cNvPr>
          <p:cNvPicPr>
            <a:picLocks noChangeAspect="1"/>
          </p:cNvPicPr>
          <p:nvPr/>
        </p:nvPicPr>
        <p:blipFill rotWithShape="1">
          <a:blip r:embed="rId2"/>
          <a:srcRect l="14099" t="85469" r="22554"/>
          <a:stretch/>
        </p:blipFill>
        <p:spPr>
          <a:xfrm>
            <a:off x="3822938" y="5796951"/>
            <a:ext cx="4546121" cy="764024"/>
          </a:xfrm>
          <a:prstGeom prst="rect">
            <a:avLst/>
          </a:prstGeom>
        </p:spPr>
      </p:pic>
      <p:pic>
        <p:nvPicPr>
          <p:cNvPr id="5" name="Picture 4">
            <a:extLst>
              <a:ext uri="{FF2B5EF4-FFF2-40B4-BE49-F238E27FC236}">
                <a16:creationId xmlns:a16="http://schemas.microsoft.com/office/drawing/2014/main" id="{2F6CA6D2-D5E9-1B43-ACC3-D28AAD474234}"/>
              </a:ext>
            </a:extLst>
          </p:cNvPr>
          <p:cNvPicPr>
            <a:picLocks noChangeAspect="1"/>
          </p:cNvPicPr>
          <p:nvPr/>
        </p:nvPicPr>
        <p:blipFill rotWithShape="1">
          <a:blip r:embed="rId2"/>
          <a:srcRect l="8850" b="35476"/>
          <a:stretch/>
        </p:blipFill>
        <p:spPr>
          <a:xfrm>
            <a:off x="2023074" y="1369065"/>
            <a:ext cx="8145851" cy="4224762"/>
          </a:xfrm>
          <a:prstGeom prst="rect">
            <a:avLst/>
          </a:prstGeom>
        </p:spPr>
      </p:pic>
    </p:spTree>
    <p:extLst>
      <p:ext uri="{BB962C8B-B14F-4D97-AF65-F5344CB8AC3E}">
        <p14:creationId xmlns:p14="http://schemas.microsoft.com/office/powerpoint/2010/main" val="3282898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8C44-B04C-5B44-B2F3-74FCF9B75573}"/>
              </a:ext>
            </a:extLst>
          </p:cNvPr>
          <p:cNvSpPr>
            <a:spLocks noGrp="1"/>
          </p:cNvSpPr>
          <p:nvPr>
            <p:ph type="title"/>
          </p:nvPr>
        </p:nvSpPr>
        <p:spPr/>
        <p:txBody>
          <a:bodyPr/>
          <a:lstStyle/>
          <a:p>
            <a:r>
              <a:rPr lang="en-US" dirty="0"/>
              <a:t>sliders</a:t>
            </a:r>
          </a:p>
        </p:txBody>
      </p:sp>
    </p:spTree>
    <p:extLst>
      <p:ext uri="{BB962C8B-B14F-4D97-AF65-F5344CB8AC3E}">
        <p14:creationId xmlns:p14="http://schemas.microsoft.com/office/powerpoint/2010/main" val="143314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F77C7F-DC94-8741-B3F8-99A9BFCF552E}"/>
              </a:ext>
            </a:extLst>
          </p:cNvPr>
          <p:cNvSpPr txBox="1"/>
          <p:nvPr/>
        </p:nvSpPr>
        <p:spPr>
          <a:xfrm>
            <a:off x="4690006" y="325226"/>
            <a:ext cx="3688830" cy="461665"/>
          </a:xfrm>
          <a:prstGeom prst="rect">
            <a:avLst/>
          </a:prstGeom>
          <a:noFill/>
        </p:spPr>
        <p:txBody>
          <a:bodyPr wrap="none" rtlCol="0">
            <a:spAutoFit/>
          </a:bodyPr>
          <a:lstStyle/>
          <a:p>
            <a:r>
              <a:rPr lang="en-US" sz="2400" dirty="0"/>
              <a:t>Temperature Converter</a:t>
            </a:r>
          </a:p>
        </p:txBody>
      </p:sp>
      <p:sp>
        <p:nvSpPr>
          <p:cNvPr id="6" name="TextBox 5">
            <a:extLst>
              <a:ext uri="{FF2B5EF4-FFF2-40B4-BE49-F238E27FC236}">
                <a16:creationId xmlns:a16="http://schemas.microsoft.com/office/drawing/2014/main" id="{BE830467-65CF-6C43-8642-D5EA5DB33DD0}"/>
              </a:ext>
            </a:extLst>
          </p:cNvPr>
          <p:cNvSpPr txBox="1"/>
          <p:nvPr/>
        </p:nvSpPr>
        <p:spPr>
          <a:xfrm>
            <a:off x="635008" y="870128"/>
            <a:ext cx="11260712" cy="870688"/>
          </a:xfrm>
          <a:prstGeom prst="rect">
            <a:avLst/>
          </a:prstGeom>
          <a:noFill/>
        </p:spPr>
        <p:txBody>
          <a:bodyPr wrap="square" rtlCol="0">
            <a:spAutoFit/>
          </a:bodyPr>
          <a:lstStyle/>
          <a:p>
            <a:pPr>
              <a:lnSpc>
                <a:spcPct val="150000"/>
              </a:lnSpc>
            </a:pPr>
            <a:r>
              <a:rPr lang="en-US" dirty="0"/>
              <a:t>A program is needed to convert temperature in degrees </a:t>
            </a:r>
            <a:r>
              <a:rPr lang="en-US" dirty="0" err="1"/>
              <a:t>Celcius</a:t>
            </a:r>
            <a:r>
              <a:rPr lang="en-US" dirty="0"/>
              <a:t> to degrees </a:t>
            </a:r>
            <a:r>
              <a:rPr lang="en-US" dirty="0" err="1"/>
              <a:t>Farenheit</a:t>
            </a:r>
            <a:r>
              <a:rPr lang="en-US" dirty="0"/>
              <a:t> between</a:t>
            </a:r>
          </a:p>
          <a:p>
            <a:pPr>
              <a:lnSpc>
                <a:spcPct val="150000"/>
              </a:lnSpc>
            </a:pPr>
            <a:r>
              <a:rPr lang="en-US" dirty="0"/>
              <a:t>0 degrees C and 100 degrees C.</a:t>
            </a:r>
          </a:p>
        </p:txBody>
      </p:sp>
      <p:pic>
        <p:nvPicPr>
          <p:cNvPr id="8" name="Picture 7">
            <a:extLst>
              <a:ext uri="{FF2B5EF4-FFF2-40B4-BE49-F238E27FC236}">
                <a16:creationId xmlns:a16="http://schemas.microsoft.com/office/drawing/2014/main" id="{63A12063-68D3-B04D-9079-C0D999D8912A}"/>
              </a:ext>
            </a:extLst>
          </p:cNvPr>
          <p:cNvPicPr>
            <a:picLocks noChangeAspect="1"/>
          </p:cNvPicPr>
          <p:nvPr/>
        </p:nvPicPr>
        <p:blipFill rotWithShape="1">
          <a:blip r:embed="rId2"/>
          <a:srcRect t="72920" r="92453"/>
          <a:stretch/>
        </p:blipFill>
        <p:spPr>
          <a:xfrm>
            <a:off x="10922596" y="2587924"/>
            <a:ext cx="973124" cy="2845713"/>
          </a:xfrm>
          <a:prstGeom prst="rect">
            <a:avLst/>
          </a:prstGeom>
        </p:spPr>
      </p:pic>
      <p:pic>
        <p:nvPicPr>
          <p:cNvPr id="7" name="Picture 6">
            <a:extLst>
              <a:ext uri="{FF2B5EF4-FFF2-40B4-BE49-F238E27FC236}">
                <a16:creationId xmlns:a16="http://schemas.microsoft.com/office/drawing/2014/main" id="{1A657FB6-6BB4-3249-8794-1302225DC3F7}"/>
              </a:ext>
            </a:extLst>
          </p:cNvPr>
          <p:cNvPicPr>
            <a:picLocks noChangeAspect="1"/>
          </p:cNvPicPr>
          <p:nvPr/>
        </p:nvPicPr>
        <p:blipFill rotWithShape="1">
          <a:blip r:embed="rId2"/>
          <a:srcRect b="48290"/>
          <a:stretch/>
        </p:blipFill>
        <p:spPr>
          <a:xfrm>
            <a:off x="635008" y="1965480"/>
            <a:ext cx="10231582" cy="4311641"/>
          </a:xfrm>
          <a:prstGeom prst="rect">
            <a:avLst/>
          </a:prstGeom>
        </p:spPr>
      </p:pic>
      <p:sp>
        <p:nvSpPr>
          <p:cNvPr id="9" name="Action Button: Home 8">
            <a:hlinkClick r:id="rId3" action="ppaction://hlinksldjump" highlightClick="1"/>
            <a:extLst>
              <a:ext uri="{FF2B5EF4-FFF2-40B4-BE49-F238E27FC236}">
                <a16:creationId xmlns:a16="http://schemas.microsoft.com/office/drawing/2014/main" id="{F41598AD-E43A-CA48-ACB2-8D71178200F7}"/>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969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774F-4E88-D941-A76D-58C68251C9C8}"/>
              </a:ext>
            </a:extLst>
          </p:cNvPr>
          <p:cNvSpPr>
            <a:spLocks noGrp="1"/>
          </p:cNvSpPr>
          <p:nvPr>
            <p:ph type="title"/>
          </p:nvPr>
        </p:nvSpPr>
        <p:spPr>
          <a:xfrm>
            <a:off x="419518" y="381000"/>
            <a:ext cx="5163134" cy="557463"/>
          </a:xfrm>
        </p:spPr>
        <p:txBody>
          <a:bodyPr>
            <a:normAutofit fontScale="90000"/>
          </a:bodyPr>
          <a:lstStyle/>
          <a:p>
            <a:r>
              <a:rPr lang="en-US" dirty="0"/>
              <a:t>Essential Exercises to Do</a:t>
            </a:r>
          </a:p>
        </p:txBody>
      </p:sp>
      <p:sp>
        <p:nvSpPr>
          <p:cNvPr id="4" name="Action Button: Custom 3">
            <a:hlinkClick r:id="rId2" action="ppaction://hlinksldjump" highlightClick="1"/>
            <a:extLst>
              <a:ext uri="{FF2B5EF4-FFF2-40B4-BE49-F238E27FC236}">
                <a16:creationId xmlns:a16="http://schemas.microsoft.com/office/drawing/2014/main" id="{D01BE579-7D7B-F24D-80F2-5015A2FE6459}"/>
              </a:ext>
            </a:extLst>
          </p:cNvPr>
          <p:cNvSpPr/>
          <p:nvPr/>
        </p:nvSpPr>
        <p:spPr>
          <a:xfrm>
            <a:off x="7273090" y="1373985"/>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22. Dice Throwing</a:t>
            </a:r>
          </a:p>
        </p:txBody>
      </p:sp>
      <p:sp>
        <p:nvSpPr>
          <p:cNvPr id="5" name="Action Button: Custom 4">
            <a:hlinkClick r:id="rId3" action="ppaction://hlinksldjump" highlightClick="1"/>
            <a:extLst>
              <a:ext uri="{FF2B5EF4-FFF2-40B4-BE49-F238E27FC236}">
                <a16:creationId xmlns:a16="http://schemas.microsoft.com/office/drawing/2014/main" id="{41B0C078-6B3D-1544-AFF7-3342DA6CCD38}"/>
              </a:ext>
            </a:extLst>
          </p:cNvPr>
          <p:cNvSpPr/>
          <p:nvPr/>
        </p:nvSpPr>
        <p:spPr>
          <a:xfrm>
            <a:off x="673769" y="3975772"/>
            <a:ext cx="1840831"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 Temperature converter</a:t>
            </a:r>
          </a:p>
        </p:txBody>
      </p:sp>
      <p:sp>
        <p:nvSpPr>
          <p:cNvPr id="6" name="Action Button: Custom 5">
            <a:hlinkClick r:id="rId4" action="ppaction://hlinksldjump" highlightClick="1"/>
            <a:extLst>
              <a:ext uri="{FF2B5EF4-FFF2-40B4-BE49-F238E27FC236}">
                <a16:creationId xmlns:a16="http://schemas.microsoft.com/office/drawing/2014/main" id="{D0AA67E3-89B2-8F4B-82D4-C052940DF855}"/>
              </a:ext>
            </a:extLst>
          </p:cNvPr>
          <p:cNvSpPr/>
          <p:nvPr/>
        </p:nvSpPr>
        <p:spPr>
          <a:xfrm>
            <a:off x="7273090" y="2025633"/>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24. Reading a Text File </a:t>
            </a:r>
            <a:r>
              <a:rPr lang="en-US" sz="1000" dirty="0"/>
              <a:t>(reading only)</a:t>
            </a:r>
          </a:p>
        </p:txBody>
      </p:sp>
      <p:sp>
        <p:nvSpPr>
          <p:cNvPr id="7" name="Action Button: Custom 6">
            <a:hlinkClick r:id="rId5" action="ppaction://hlinksldjump" highlightClick="1"/>
            <a:extLst>
              <a:ext uri="{FF2B5EF4-FFF2-40B4-BE49-F238E27FC236}">
                <a16:creationId xmlns:a16="http://schemas.microsoft.com/office/drawing/2014/main" id="{D70AB7D8-6E89-FE4C-8EF4-EF6C159B170F}"/>
              </a:ext>
            </a:extLst>
          </p:cNvPr>
          <p:cNvSpPr/>
          <p:nvPr/>
        </p:nvSpPr>
        <p:spPr>
          <a:xfrm>
            <a:off x="7273090" y="3328929"/>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26. Lucky Dot Casinos</a:t>
            </a:r>
          </a:p>
        </p:txBody>
      </p:sp>
      <p:sp>
        <p:nvSpPr>
          <p:cNvPr id="8" name="Action Button: Custom 7">
            <a:hlinkClick r:id="rId6" action="ppaction://hlinksldjump" highlightClick="1"/>
            <a:extLst>
              <a:ext uri="{FF2B5EF4-FFF2-40B4-BE49-F238E27FC236}">
                <a16:creationId xmlns:a16="http://schemas.microsoft.com/office/drawing/2014/main" id="{2E73A13C-1596-D141-BB1D-91D5803B7B2E}"/>
              </a:ext>
            </a:extLst>
          </p:cNvPr>
          <p:cNvSpPr/>
          <p:nvPr/>
        </p:nvSpPr>
        <p:spPr>
          <a:xfrm>
            <a:off x="7273090" y="3980577"/>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27. Mendez</a:t>
            </a:r>
          </a:p>
        </p:txBody>
      </p:sp>
      <p:sp>
        <p:nvSpPr>
          <p:cNvPr id="9" name="Action Button: Custom 8">
            <a:hlinkClick r:id="rId7" action="ppaction://hlinksldjump" highlightClick="1"/>
            <a:extLst>
              <a:ext uri="{FF2B5EF4-FFF2-40B4-BE49-F238E27FC236}">
                <a16:creationId xmlns:a16="http://schemas.microsoft.com/office/drawing/2014/main" id="{ACD8051F-47A0-FD40-B27C-0A3927BB3342}"/>
              </a:ext>
            </a:extLst>
          </p:cNvPr>
          <p:cNvSpPr/>
          <p:nvPr/>
        </p:nvSpPr>
        <p:spPr>
          <a:xfrm>
            <a:off x="2873542" y="2010503"/>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 Liter Prize Day</a:t>
            </a:r>
          </a:p>
        </p:txBody>
      </p:sp>
      <p:sp>
        <p:nvSpPr>
          <p:cNvPr id="10" name="Action Button: Custom 9">
            <a:hlinkClick r:id="rId8" action="ppaction://hlinksldjump" highlightClick="1"/>
            <a:extLst>
              <a:ext uri="{FF2B5EF4-FFF2-40B4-BE49-F238E27FC236}">
                <a16:creationId xmlns:a16="http://schemas.microsoft.com/office/drawing/2014/main" id="{57E6D914-0C12-044E-B244-18C05E751201}"/>
              </a:ext>
            </a:extLst>
          </p:cNvPr>
          <p:cNvSpPr/>
          <p:nvPr/>
        </p:nvSpPr>
        <p:spPr>
          <a:xfrm>
            <a:off x="2873542" y="2661434"/>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 </a:t>
            </a:r>
            <a:r>
              <a:rPr lang="en-US" sz="1200" dirty="0" err="1"/>
              <a:t>Jojo</a:t>
            </a:r>
            <a:r>
              <a:rPr lang="en-US" sz="1200" dirty="0"/>
              <a:t> Disco</a:t>
            </a:r>
          </a:p>
        </p:txBody>
      </p:sp>
      <p:sp>
        <p:nvSpPr>
          <p:cNvPr id="11" name="Action Button: Custom 10">
            <a:hlinkClick r:id="rId9" action="ppaction://hlinksldjump" highlightClick="1"/>
            <a:extLst>
              <a:ext uri="{FF2B5EF4-FFF2-40B4-BE49-F238E27FC236}">
                <a16:creationId xmlns:a16="http://schemas.microsoft.com/office/drawing/2014/main" id="{1918FC02-4CB1-6F47-9F3B-06805B568D8B}"/>
              </a:ext>
            </a:extLst>
          </p:cNvPr>
          <p:cNvSpPr/>
          <p:nvPr/>
        </p:nvSpPr>
        <p:spPr>
          <a:xfrm>
            <a:off x="2873542" y="3312365"/>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11. Total Scores</a:t>
            </a:r>
          </a:p>
        </p:txBody>
      </p:sp>
      <p:sp>
        <p:nvSpPr>
          <p:cNvPr id="12" name="Action Button: Custom 11">
            <a:hlinkClick r:id="rId10" action="ppaction://hlinksldjump" highlightClick="1"/>
            <a:extLst>
              <a:ext uri="{FF2B5EF4-FFF2-40B4-BE49-F238E27FC236}">
                <a16:creationId xmlns:a16="http://schemas.microsoft.com/office/drawing/2014/main" id="{7FB766D5-03DA-2C43-B2EA-1D9B4B055519}"/>
              </a:ext>
            </a:extLst>
          </p:cNvPr>
          <p:cNvSpPr/>
          <p:nvPr/>
        </p:nvSpPr>
        <p:spPr>
          <a:xfrm>
            <a:off x="2873542" y="3963296"/>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12. Various Tasks</a:t>
            </a:r>
          </a:p>
        </p:txBody>
      </p:sp>
      <p:sp>
        <p:nvSpPr>
          <p:cNvPr id="13" name="Action Button: Custom 12">
            <a:hlinkClick r:id="rId11" action="ppaction://hlinksldjump" highlightClick="1"/>
            <a:extLst>
              <a:ext uri="{FF2B5EF4-FFF2-40B4-BE49-F238E27FC236}">
                <a16:creationId xmlns:a16="http://schemas.microsoft.com/office/drawing/2014/main" id="{769676E2-E731-1C4C-8C7A-0E375D633AAE}"/>
              </a:ext>
            </a:extLst>
          </p:cNvPr>
          <p:cNvSpPr/>
          <p:nvPr/>
        </p:nvSpPr>
        <p:spPr>
          <a:xfrm>
            <a:off x="2873542" y="4614227"/>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13. Ace Taxi Service</a:t>
            </a:r>
          </a:p>
        </p:txBody>
      </p:sp>
      <p:sp>
        <p:nvSpPr>
          <p:cNvPr id="14" name="Action Button: Custom 13">
            <a:hlinkClick r:id="rId12" action="ppaction://hlinksldjump" highlightClick="1"/>
            <a:extLst>
              <a:ext uri="{FF2B5EF4-FFF2-40B4-BE49-F238E27FC236}">
                <a16:creationId xmlns:a16="http://schemas.microsoft.com/office/drawing/2014/main" id="{A3965688-5ABD-5E49-BD38-241BD0DA45AE}"/>
              </a:ext>
            </a:extLst>
          </p:cNvPr>
          <p:cNvSpPr/>
          <p:nvPr/>
        </p:nvSpPr>
        <p:spPr>
          <a:xfrm>
            <a:off x="2873542" y="5265158"/>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14. Loan Repayment</a:t>
            </a:r>
          </a:p>
        </p:txBody>
      </p:sp>
      <p:sp>
        <p:nvSpPr>
          <p:cNvPr id="15" name="Action Button: Custom 14">
            <a:hlinkClick r:id="rId13" action="ppaction://hlinksldjump" highlightClick="1"/>
            <a:extLst>
              <a:ext uri="{FF2B5EF4-FFF2-40B4-BE49-F238E27FC236}">
                <a16:creationId xmlns:a16="http://schemas.microsoft.com/office/drawing/2014/main" id="{F21E1F5C-B56F-9542-B892-4E047A8965C6}"/>
              </a:ext>
            </a:extLst>
          </p:cNvPr>
          <p:cNvSpPr/>
          <p:nvPr/>
        </p:nvSpPr>
        <p:spPr>
          <a:xfrm>
            <a:off x="7273090" y="5283874"/>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29. Values Largest to Smallest</a:t>
            </a:r>
          </a:p>
        </p:txBody>
      </p:sp>
      <p:sp>
        <p:nvSpPr>
          <p:cNvPr id="16" name="Action Button: Custom 15">
            <a:hlinkClick r:id="rId14" action="ppaction://hlinksldjump" highlightClick="1"/>
            <a:extLst>
              <a:ext uri="{FF2B5EF4-FFF2-40B4-BE49-F238E27FC236}">
                <a16:creationId xmlns:a16="http://schemas.microsoft.com/office/drawing/2014/main" id="{61038F05-CE75-7443-BD11-6039CE5059F1}"/>
              </a:ext>
            </a:extLst>
          </p:cNvPr>
          <p:cNvSpPr/>
          <p:nvPr/>
        </p:nvSpPr>
        <p:spPr>
          <a:xfrm>
            <a:off x="5073316" y="1373985"/>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15. Weather Max Temperature</a:t>
            </a:r>
          </a:p>
        </p:txBody>
      </p:sp>
      <p:sp>
        <p:nvSpPr>
          <p:cNvPr id="17" name="Action Button: Custom 16">
            <a:hlinkClick r:id="rId15" action="ppaction://hlinksldjump" highlightClick="1"/>
            <a:extLst>
              <a:ext uri="{FF2B5EF4-FFF2-40B4-BE49-F238E27FC236}">
                <a16:creationId xmlns:a16="http://schemas.microsoft.com/office/drawing/2014/main" id="{B884BC07-751D-D94F-9EDB-518A2E16AAF6}"/>
              </a:ext>
            </a:extLst>
          </p:cNvPr>
          <p:cNvSpPr/>
          <p:nvPr/>
        </p:nvSpPr>
        <p:spPr>
          <a:xfrm>
            <a:off x="5073316" y="2025633"/>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16. Golfers Score</a:t>
            </a:r>
          </a:p>
        </p:txBody>
      </p:sp>
      <p:sp>
        <p:nvSpPr>
          <p:cNvPr id="18" name="Action Button: Custom 17">
            <a:hlinkClick r:id="rId16" action="ppaction://hlinksldjump" highlightClick="1"/>
            <a:extLst>
              <a:ext uri="{FF2B5EF4-FFF2-40B4-BE49-F238E27FC236}">
                <a16:creationId xmlns:a16="http://schemas.microsoft.com/office/drawing/2014/main" id="{E64EF238-7603-F94A-9296-CA17EE8E6D56}"/>
              </a:ext>
            </a:extLst>
          </p:cNvPr>
          <p:cNvSpPr/>
          <p:nvPr/>
        </p:nvSpPr>
        <p:spPr>
          <a:xfrm>
            <a:off x="5073316" y="2677281"/>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17. Australian Taxation Office</a:t>
            </a:r>
          </a:p>
        </p:txBody>
      </p:sp>
      <p:sp>
        <p:nvSpPr>
          <p:cNvPr id="19" name="Action Button: Custom 18">
            <a:hlinkClick r:id="rId17" action="ppaction://hlinksldjump" highlightClick="1"/>
            <a:extLst>
              <a:ext uri="{FF2B5EF4-FFF2-40B4-BE49-F238E27FC236}">
                <a16:creationId xmlns:a16="http://schemas.microsoft.com/office/drawing/2014/main" id="{E0474C7C-CC98-8845-87FA-259EE6AB2986}"/>
              </a:ext>
            </a:extLst>
          </p:cNvPr>
          <p:cNvSpPr/>
          <p:nvPr/>
        </p:nvSpPr>
        <p:spPr>
          <a:xfrm>
            <a:off x="5073316" y="3328929"/>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18. Wages Calculator</a:t>
            </a:r>
          </a:p>
        </p:txBody>
      </p:sp>
      <p:sp>
        <p:nvSpPr>
          <p:cNvPr id="20" name="Action Button: Custom 19">
            <a:hlinkClick r:id="rId18" action="ppaction://hlinksldjump" highlightClick="1"/>
            <a:extLst>
              <a:ext uri="{FF2B5EF4-FFF2-40B4-BE49-F238E27FC236}">
                <a16:creationId xmlns:a16="http://schemas.microsoft.com/office/drawing/2014/main" id="{94322EA1-84DD-7640-AC32-3602311E90AD}"/>
              </a:ext>
            </a:extLst>
          </p:cNvPr>
          <p:cNvSpPr/>
          <p:nvPr/>
        </p:nvSpPr>
        <p:spPr>
          <a:xfrm>
            <a:off x="5073316" y="3980577"/>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19. Parcel Post</a:t>
            </a:r>
          </a:p>
        </p:txBody>
      </p:sp>
      <p:sp>
        <p:nvSpPr>
          <p:cNvPr id="21" name="Action Button: Custom 20">
            <a:hlinkClick r:id="rId19" action="ppaction://hlinksldjump" highlightClick="1"/>
            <a:extLst>
              <a:ext uri="{FF2B5EF4-FFF2-40B4-BE49-F238E27FC236}">
                <a16:creationId xmlns:a16="http://schemas.microsoft.com/office/drawing/2014/main" id="{3956AA9D-141B-B14A-8002-5447A79C476B}"/>
              </a:ext>
            </a:extLst>
          </p:cNvPr>
          <p:cNvSpPr/>
          <p:nvPr/>
        </p:nvSpPr>
        <p:spPr>
          <a:xfrm>
            <a:off x="5073316" y="4632225"/>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20. CD Manufacturer</a:t>
            </a:r>
          </a:p>
        </p:txBody>
      </p:sp>
      <p:sp>
        <p:nvSpPr>
          <p:cNvPr id="22" name="Action Button: Custom 21">
            <a:hlinkClick r:id="rId20" action="ppaction://hlinksldjump" highlightClick="1"/>
            <a:extLst>
              <a:ext uri="{FF2B5EF4-FFF2-40B4-BE49-F238E27FC236}">
                <a16:creationId xmlns:a16="http://schemas.microsoft.com/office/drawing/2014/main" id="{8C62268A-21F0-044D-AC8A-615F8A4022A5}"/>
              </a:ext>
            </a:extLst>
          </p:cNvPr>
          <p:cNvSpPr/>
          <p:nvPr/>
        </p:nvSpPr>
        <p:spPr>
          <a:xfrm>
            <a:off x="5073316" y="5283874"/>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21. Addition Problems</a:t>
            </a:r>
          </a:p>
        </p:txBody>
      </p:sp>
      <p:sp>
        <p:nvSpPr>
          <p:cNvPr id="23" name="Action Button: Custom 22">
            <a:hlinkClick r:id="rId21" action="ppaction://hlinksldjump" highlightClick="1"/>
            <a:extLst>
              <a:ext uri="{FF2B5EF4-FFF2-40B4-BE49-F238E27FC236}">
                <a16:creationId xmlns:a16="http://schemas.microsoft.com/office/drawing/2014/main" id="{E254A5F4-A604-EC48-80CF-A41D330CE3E1}"/>
              </a:ext>
            </a:extLst>
          </p:cNvPr>
          <p:cNvSpPr/>
          <p:nvPr/>
        </p:nvSpPr>
        <p:spPr>
          <a:xfrm>
            <a:off x="7273090" y="2677281"/>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25. Lists</a:t>
            </a:r>
          </a:p>
          <a:p>
            <a:pPr algn="ctr"/>
            <a:r>
              <a:rPr lang="en-US" sz="1000" dirty="0"/>
              <a:t>(reading only)</a:t>
            </a:r>
          </a:p>
        </p:txBody>
      </p:sp>
      <p:sp>
        <p:nvSpPr>
          <p:cNvPr id="24" name="Action Button: Custom 23">
            <a:hlinkClick r:id="rId22" action="ppaction://hlinksldjump" highlightClick="1"/>
            <a:extLst>
              <a:ext uri="{FF2B5EF4-FFF2-40B4-BE49-F238E27FC236}">
                <a16:creationId xmlns:a16="http://schemas.microsoft.com/office/drawing/2014/main" id="{4B16313B-DDE3-9748-B9D9-010686D398A5}"/>
              </a:ext>
            </a:extLst>
          </p:cNvPr>
          <p:cNvSpPr/>
          <p:nvPr/>
        </p:nvSpPr>
        <p:spPr>
          <a:xfrm>
            <a:off x="2873542" y="1359572"/>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 Just Friendly</a:t>
            </a:r>
          </a:p>
        </p:txBody>
      </p:sp>
      <p:sp>
        <p:nvSpPr>
          <p:cNvPr id="25" name="Action Button: Custom 24">
            <a:hlinkClick r:id="rId23" action="ppaction://hlinksldjump" highlightClick="1"/>
            <a:extLst>
              <a:ext uri="{FF2B5EF4-FFF2-40B4-BE49-F238E27FC236}">
                <a16:creationId xmlns:a16="http://schemas.microsoft.com/office/drawing/2014/main" id="{3553331F-001F-884F-A203-002A18DD4E7B}"/>
              </a:ext>
            </a:extLst>
          </p:cNvPr>
          <p:cNvSpPr/>
          <p:nvPr/>
        </p:nvSpPr>
        <p:spPr>
          <a:xfrm>
            <a:off x="673769" y="5283874"/>
            <a:ext cx="1840831"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 Number Adder</a:t>
            </a:r>
          </a:p>
        </p:txBody>
      </p:sp>
      <p:sp>
        <p:nvSpPr>
          <p:cNvPr id="26" name="Action Button: Custom 25">
            <a:hlinkClick r:id="rId24" action="ppaction://hlinksldjump" highlightClick="1"/>
            <a:extLst>
              <a:ext uri="{FF2B5EF4-FFF2-40B4-BE49-F238E27FC236}">
                <a16:creationId xmlns:a16="http://schemas.microsoft.com/office/drawing/2014/main" id="{423E6B90-B49F-0A4B-97E1-950C225CE482}"/>
              </a:ext>
            </a:extLst>
          </p:cNvPr>
          <p:cNvSpPr/>
          <p:nvPr/>
        </p:nvSpPr>
        <p:spPr>
          <a:xfrm>
            <a:off x="673769" y="4629822"/>
            <a:ext cx="1840831"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 Lightening Flash</a:t>
            </a:r>
          </a:p>
        </p:txBody>
      </p:sp>
      <p:sp>
        <p:nvSpPr>
          <p:cNvPr id="27" name="Action Button: Custom 26">
            <a:hlinkClick r:id="rId25" action="ppaction://hlinksldjump" highlightClick="1"/>
            <a:extLst>
              <a:ext uri="{FF2B5EF4-FFF2-40B4-BE49-F238E27FC236}">
                <a16:creationId xmlns:a16="http://schemas.microsoft.com/office/drawing/2014/main" id="{78213188-D99E-B748-932A-A6ED6F8CC761}"/>
              </a:ext>
            </a:extLst>
          </p:cNvPr>
          <p:cNvSpPr/>
          <p:nvPr/>
        </p:nvSpPr>
        <p:spPr>
          <a:xfrm>
            <a:off x="673769" y="1359572"/>
            <a:ext cx="1840831"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Wanneroo Turf Farm</a:t>
            </a:r>
          </a:p>
        </p:txBody>
      </p:sp>
      <p:sp>
        <p:nvSpPr>
          <p:cNvPr id="28" name="Action Button: Custom 27">
            <a:hlinkClick r:id="rId26" action="ppaction://hlinksldjump" highlightClick="1"/>
            <a:extLst>
              <a:ext uri="{FF2B5EF4-FFF2-40B4-BE49-F238E27FC236}">
                <a16:creationId xmlns:a16="http://schemas.microsoft.com/office/drawing/2014/main" id="{708A58DB-FFA6-A64F-94F8-584BA7181F75}"/>
              </a:ext>
            </a:extLst>
          </p:cNvPr>
          <p:cNvSpPr/>
          <p:nvPr/>
        </p:nvSpPr>
        <p:spPr>
          <a:xfrm>
            <a:off x="673769" y="3321722"/>
            <a:ext cx="1840831"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 Padbury Milk Deliveries</a:t>
            </a:r>
          </a:p>
        </p:txBody>
      </p:sp>
      <p:sp>
        <p:nvSpPr>
          <p:cNvPr id="29" name="Action Button: Custom 28">
            <a:hlinkClick r:id="rId27" action="ppaction://hlinksldjump" highlightClick="1"/>
            <a:extLst>
              <a:ext uri="{FF2B5EF4-FFF2-40B4-BE49-F238E27FC236}">
                <a16:creationId xmlns:a16="http://schemas.microsoft.com/office/drawing/2014/main" id="{5418084B-D1E0-9A4B-9966-2874C2F29281}"/>
              </a:ext>
            </a:extLst>
          </p:cNvPr>
          <p:cNvSpPr/>
          <p:nvPr/>
        </p:nvSpPr>
        <p:spPr>
          <a:xfrm>
            <a:off x="673769" y="2667672"/>
            <a:ext cx="1840831"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 Ace Autos</a:t>
            </a:r>
          </a:p>
        </p:txBody>
      </p:sp>
      <p:sp>
        <p:nvSpPr>
          <p:cNvPr id="30" name="Action Button: Custom 29">
            <a:hlinkClick r:id="rId28" action="ppaction://hlinksldjump" highlightClick="1"/>
            <a:extLst>
              <a:ext uri="{FF2B5EF4-FFF2-40B4-BE49-F238E27FC236}">
                <a16:creationId xmlns:a16="http://schemas.microsoft.com/office/drawing/2014/main" id="{63CA3CCF-9F2F-9541-9874-1E33942A65A5}"/>
              </a:ext>
            </a:extLst>
          </p:cNvPr>
          <p:cNvSpPr/>
          <p:nvPr/>
        </p:nvSpPr>
        <p:spPr>
          <a:xfrm>
            <a:off x="673769" y="2013622"/>
            <a:ext cx="1840831"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 Tony Riders Curtains</a:t>
            </a:r>
          </a:p>
        </p:txBody>
      </p:sp>
      <p:sp>
        <p:nvSpPr>
          <p:cNvPr id="31" name="Action Button: Custom 30">
            <a:hlinkClick r:id="rId29" action="ppaction://hlinksldjump" highlightClick="1"/>
            <a:extLst>
              <a:ext uri="{FF2B5EF4-FFF2-40B4-BE49-F238E27FC236}">
                <a16:creationId xmlns:a16="http://schemas.microsoft.com/office/drawing/2014/main" id="{01579F44-2486-EF4E-A3AD-715005E44D17}"/>
              </a:ext>
            </a:extLst>
          </p:cNvPr>
          <p:cNvSpPr/>
          <p:nvPr/>
        </p:nvSpPr>
        <p:spPr>
          <a:xfrm>
            <a:off x="7273090" y="4632225"/>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28. Swap</a:t>
            </a:r>
          </a:p>
        </p:txBody>
      </p:sp>
      <p:sp>
        <p:nvSpPr>
          <p:cNvPr id="32" name="Action Button: Custom 31">
            <a:hlinkClick r:id="rId30" action="ppaction://hlinksldjump" highlightClick="1"/>
            <a:extLst>
              <a:ext uri="{FF2B5EF4-FFF2-40B4-BE49-F238E27FC236}">
                <a16:creationId xmlns:a16="http://schemas.microsoft.com/office/drawing/2014/main" id="{98090DD0-42FC-9746-9F4C-BE26BD4B3D44}"/>
              </a:ext>
            </a:extLst>
          </p:cNvPr>
          <p:cNvSpPr/>
          <p:nvPr/>
        </p:nvSpPr>
        <p:spPr>
          <a:xfrm>
            <a:off x="9472864" y="1359572"/>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30. Bubble Sort</a:t>
            </a:r>
          </a:p>
        </p:txBody>
      </p:sp>
      <p:sp>
        <p:nvSpPr>
          <p:cNvPr id="33" name="Action Button: Custom 32">
            <a:hlinkClick r:id="rId31" action="ppaction://hlinksldjump" highlightClick="1"/>
            <a:extLst>
              <a:ext uri="{FF2B5EF4-FFF2-40B4-BE49-F238E27FC236}">
                <a16:creationId xmlns:a16="http://schemas.microsoft.com/office/drawing/2014/main" id="{8154C371-2DA8-414E-92BB-F541A17780A6}"/>
              </a:ext>
            </a:extLst>
          </p:cNvPr>
          <p:cNvSpPr/>
          <p:nvPr/>
        </p:nvSpPr>
        <p:spPr>
          <a:xfrm>
            <a:off x="9472864" y="2011220"/>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31. Calculating an Area</a:t>
            </a:r>
          </a:p>
        </p:txBody>
      </p:sp>
      <p:sp>
        <p:nvSpPr>
          <p:cNvPr id="34" name="Action Button: Custom 33">
            <a:hlinkClick r:id="rId32" action="ppaction://hlinksldjump" highlightClick="1"/>
            <a:extLst>
              <a:ext uri="{FF2B5EF4-FFF2-40B4-BE49-F238E27FC236}">
                <a16:creationId xmlns:a16="http://schemas.microsoft.com/office/drawing/2014/main" id="{EEB59E6C-5C65-D347-ACD7-4132D58AD2D9}"/>
              </a:ext>
            </a:extLst>
          </p:cNvPr>
          <p:cNvSpPr/>
          <p:nvPr/>
        </p:nvSpPr>
        <p:spPr>
          <a:xfrm>
            <a:off x="9472864" y="3312365"/>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33. Paring String Values</a:t>
            </a:r>
          </a:p>
        </p:txBody>
      </p:sp>
      <p:sp>
        <p:nvSpPr>
          <p:cNvPr id="35" name="Action Button: Custom 34">
            <a:hlinkClick r:id="rId33" action="ppaction://hlinksldjump" highlightClick="1"/>
            <a:extLst>
              <a:ext uri="{FF2B5EF4-FFF2-40B4-BE49-F238E27FC236}">
                <a16:creationId xmlns:a16="http://schemas.microsoft.com/office/drawing/2014/main" id="{6C2C0B6A-0E16-1048-8DAC-2E6AFCE8C8FA}"/>
              </a:ext>
            </a:extLst>
          </p:cNvPr>
          <p:cNvSpPr/>
          <p:nvPr/>
        </p:nvSpPr>
        <p:spPr>
          <a:xfrm>
            <a:off x="9472864" y="3966164"/>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34. Exam Mark</a:t>
            </a:r>
          </a:p>
        </p:txBody>
      </p:sp>
      <p:sp>
        <p:nvSpPr>
          <p:cNvPr id="36" name="Action Button: Custom 35">
            <a:hlinkClick r:id="rId34" action="ppaction://hlinksldjump" highlightClick="1"/>
            <a:extLst>
              <a:ext uri="{FF2B5EF4-FFF2-40B4-BE49-F238E27FC236}">
                <a16:creationId xmlns:a16="http://schemas.microsoft.com/office/drawing/2014/main" id="{DCBC3762-1634-214C-B9B6-450B7D0F759A}"/>
              </a:ext>
            </a:extLst>
          </p:cNvPr>
          <p:cNvSpPr/>
          <p:nvPr/>
        </p:nvSpPr>
        <p:spPr>
          <a:xfrm>
            <a:off x="9472864" y="5269461"/>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36. Dictionaries</a:t>
            </a:r>
          </a:p>
          <a:p>
            <a:pPr algn="ctr"/>
            <a:r>
              <a:rPr lang="en-US" sz="1200" dirty="0"/>
              <a:t>(read and do)</a:t>
            </a:r>
          </a:p>
        </p:txBody>
      </p:sp>
      <p:sp>
        <p:nvSpPr>
          <p:cNvPr id="37" name="Action Button: Custom 36">
            <a:hlinkClick r:id="rId35" action="ppaction://hlinksldjump" highlightClick="1"/>
            <a:extLst>
              <a:ext uri="{FF2B5EF4-FFF2-40B4-BE49-F238E27FC236}">
                <a16:creationId xmlns:a16="http://schemas.microsoft.com/office/drawing/2014/main" id="{D6F4C066-54D9-3E48-B197-8EECDB26BEFA}"/>
              </a:ext>
            </a:extLst>
          </p:cNvPr>
          <p:cNvSpPr/>
          <p:nvPr/>
        </p:nvSpPr>
        <p:spPr>
          <a:xfrm>
            <a:off x="9472864" y="2662868"/>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32. Circle Area &amp; Circumference</a:t>
            </a:r>
          </a:p>
        </p:txBody>
      </p:sp>
      <p:sp>
        <p:nvSpPr>
          <p:cNvPr id="38" name="Action Button: Custom 37">
            <a:hlinkClick r:id="rId36" action="ppaction://hlinksldjump" highlightClick="1"/>
            <a:extLst>
              <a:ext uri="{FF2B5EF4-FFF2-40B4-BE49-F238E27FC236}">
                <a16:creationId xmlns:a16="http://schemas.microsoft.com/office/drawing/2014/main" id="{87F2D543-2BFC-CD44-A00D-033A5BFCD4CF}"/>
              </a:ext>
            </a:extLst>
          </p:cNvPr>
          <p:cNvSpPr/>
          <p:nvPr/>
        </p:nvSpPr>
        <p:spPr>
          <a:xfrm>
            <a:off x="9472864" y="4617812"/>
            <a:ext cx="1840832" cy="4572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35. Language Greetings</a:t>
            </a:r>
          </a:p>
        </p:txBody>
      </p:sp>
    </p:spTree>
    <p:extLst>
      <p:ext uri="{BB962C8B-B14F-4D97-AF65-F5344CB8AC3E}">
        <p14:creationId xmlns:p14="http://schemas.microsoft.com/office/powerpoint/2010/main" val="426209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144FE8-0881-9842-AC5B-2C05765D30BE}"/>
              </a:ext>
            </a:extLst>
          </p:cNvPr>
          <p:cNvSpPr txBox="1"/>
          <p:nvPr/>
        </p:nvSpPr>
        <p:spPr>
          <a:xfrm>
            <a:off x="4824658" y="1780148"/>
            <a:ext cx="2542684" cy="461665"/>
          </a:xfrm>
          <a:prstGeom prst="rect">
            <a:avLst/>
          </a:prstGeom>
          <a:noFill/>
        </p:spPr>
        <p:txBody>
          <a:bodyPr wrap="none" rtlCol="0">
            <a:spAutoFit/>
          </a:bodyPr>
          <a:lstStyle/>
          <a:p>
            <a:r>
              <a:rPr lang="en-US" sz="2400" dirty="0"/>
              <a:t>Lightening Flash</a:t>
            </a:r>
          </a:p>
        </p:txBody>
      </p:sp>
      <p:sp>
        <p:nvSpPr>
          <p:cNvPr id="6" name="TextBox 5">
            <a:extLst>
              <a:ext uri="{FF2B5EF4-FFF2-40B4-BE49-F238E27FC236}">
                <a16:creationId xmlns:a16="http://schemas.microsoft.com/office/drawing/2014/main" id="{F2931A15-56CE-964D-B6E0-2E966D4D0199}"/>
              </a:ext>
            </a:extLst>
          </p:cNvPr>
          <p:cNvSpPr txBox="1"/>
          <p:nvPr/>
        </p:nvSpPr>
        <p:spPr>
          <a:xfrm>
            <a:off x="823650" y="2462324"/>
            <a:ext cx="10810973" cy="1286186"/>
          </a:xfrm>
          <a:prstGeom prst="rect">
            <a:avLst/>
          </a:prstGeom>
          <a:noFill/>
        </p:spPr>
        <p:txBody>
          <a:bodyPr wrap="none" rtlCol="0">
            <a:spAutoFit/>
          </a:bodyPr>
          <a:lstStyle/>
          <a:p>
            <a:pPr>
              <a:lnSpc>
                <a:spcPct val="150000"/>
              </a:lnSpc>
            </a:pPr>
            <a:r>
              <a:rPr lang="en-US" dirty="0"/>
              <a:t>The time to hear thunder after a flash of lightening can be used to calculate how far away the l</a:t>
            </a:r>
          </a:p>
          <a:p>
            <a:pPr>
              <a:lnSpc>
                <a:spcPct val="150000"/>
              </a:lnSpc>
            </a:pPr>
            <a:r>
              <a:rPr lang="en-US" dirty="0"/>
              <a:t>lightening strike was. Given that the speed is 340 meters per second in air, write a program that</a:t>
            </a:r>
          </a:p>
          <a:p>
            <a:pPr>
              <a:lnSpc>
                <a:spcPct val="150000"/>
              </a:lnSpc>
            </a:pPr>
            <a:r>
              <a:rPr lang="en-US" dirty="0"/>
              <a:t>will calculate how far a lightning strike is if the time to hear thunder is given in seconds</a:t>
            </a:r>
          </a:p>
        </p:txBody>
      </p:sp>
      <p:sp>
        <p:nvSpPr>
          <p:cNvPr id="4" name="Action Button: Forwards or Next 3">
            <a:hlinkClick r:id="" action="ppaction://hlinkshowjump?jump=nextslide" highlightClick="1"/>
            <a:extLst>
              <a:ext uri="{FF2B5EF4-FFF2-40B4-BE49-F238E27FC236}">
                <a16:creationId xmlns:a16="http://schemas.microsoft.com/office/drawing/2014/main" id="{A6D9A76A-F067-FD4B-83DA-FE7888D24155}"/>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22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A5D4E-D0B7-6941-885E-905581FF1103}"/>
              </a:ext>
            </a:extLst>
          </p:cNvPr>
          <p:cNvSpPr txBox="1"/>
          <p:nvPr/>
        </p:nvSpPr>
        <p:spPr>
          <a:xfrm>
            <a:off x="4202693" y="329933"/>
            <a:ext cx="3786614" cy="461665"/>
          </a:xfrm>
          <a:prstGeom prst="rect">
            <a:avLst/>
          </a:prstGeom>
          <a:noFill/>
        </p:spPr>
        <p:txBody>
          <a:bodyPr wrap="none" rtlCol="0">
            <a:spAutoFit/>
          </a:bodyPr>
          <a:lstStyle/>
          <a:p>
            <a:r>
              <a:rPr lang="en-US" sz="2400" dirty="0"/>
              <a:t>Lightening Flash Solution</a:t>
            </a:r>
          </a:p>
        </p:txBody>
      </p:sp>
      <p:pic>
        <p:nvPicPr>
          <p:cNvPr id="8" name="Picture 7">
            <a:extLst>
              <a:ext uri="{FF2B5EF4-FFF2-40B4-BE49-F238E27FC236}">
                <a16:creationId xmlns:a16="http://schemas.microsoft.com/office/drawing/2014/main" id="{F6C9167B-952D-3D45-9FE6-32C10CF25486}"/>
              </a:ext>
            </a:extLst>
          </p:cNvPr>
          <p:cNvPicPr>
            <a:picLocks noChangeAspect="1"/>
          </p:cNvPicPr>
          <p:nvPr/>
        </p:nvPicPr>
        <p:blipFill rotWithShape="1">
          <a:blip r:embed="rId2"/>
          <a:srcRect t="78861" r="95247"/>
          <a:stretch/>
        </p:blipFill>
        <p:spPr>
          <a:xfrm>
            <a:off x="11188520" y="2240683"/>
            <a:ext cx="736941" cy="2201920"/>
          </a:xfrm>
          <a:prstGeom prst="rect">
            <a:avLst/>
          </a:prstGeom>
        </p:spPr>
      </p:pic>
      <p:pic>
        <p:nvPicPr>
          <p:cNvPr id="5" name="Picture 4">
            <a:extLst>
              <a:ext uri="{FF2B5EF4-FFF2-40B4-BE49-F238E27FC236}">
                <a16:creationId xmlns:a16="http://schemas.microsoft.com/office/drawing/2014/main" id="{01EF0A10-4FFB-1A40-B3C4-FECD061925FF}"/>
              </a:ext>
            </a:extLst>
          </p:cNvPr>
          <p:cNvPicPr>
            <a:picLocks noChangeAspect="1"/>
          </p:cNvPicPr>
          <p:nvPr/>
        </p:nvPicPr>
        <p:blipFill rotWithShape="1">
          <a:blip r:embed="rId2"/>
          <a:srcRect b="31599"/>
          <a:stretch/>
        </p:blipFill>
        <p:spPr>
          <a:xfrm>
            <a:off x="266539" y="1125796"/>
            <a:ext cx="10652516" cy="4895442"/>
          </a:xfrm>
          <a:prstGeom prst="rect">
            <a:avLst/>
          </a:prstGeom>
        </p:spPr>
      </p:pic>
      <p:sp>
        <p:nvSpPr>
          <p:cNvPr id="6" name="Action Button: Home 5">
            <a:hlinkClick r:id="rId3" action="ppaction://hlinksldjump" highlightClick="1"/>
            <a:extLst>
              <a:ext uri="{FF2B5EF4-FFF2-40B4-BE49-F238E27FC236}">
                <a16:creationId xmlns:a16="http://schemas.microsoft.com/office/drawing/2014/main" id="{5F7B90BD-439C-B448-95DC-F56630D43CF7}"/>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353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8E1C5C-8AF7-6A47-8459-B6F720E51330}"/>
              </a:ext>
            </a:extLst>
          </p:cNvPr>
          <p:cNvSpPr txBox="1"/>
          <p:nvPr/>
        </p:nvSpPr>
        <p:spPr>
          <a:xfrm>
            <a:off x="4809283" y="1474785"/>
            <a:ext cx="2610010" cy="461665"/>
          </a:xfrm>
          <a:prstGeom prst="rect">
            <a:avLst/>
          </a:prstGeom>
          <a:noFill/>
        </p:spPr>
        <p:txBody>
          <a:bodyPr wrap="none" rtlCol="0">
            <a:spAutoFit/>
          </a:bodyPr>
          <a:lstStyle/>
          <a:p>
            <a:r>
              <a:rPr lang="en-US" sz="2400" dirty="0"/>
              <a:t>Jan’s </a:t>
            </a:r>
            <a:r>
              <a:rPr lang="en-US" sz="2400" dirty="0" err="1"/>
              <a:t>Lollie</a:t>
            </a:r>
            <a:r>
              <a:rPr lang="en-US" sz="2400" dirty="0"/>
              <a:t> Shop</a:t>
            </a:r>
          </a:p>
        </p:txBody>
      </p:sp>
      <p:sp>
        <p:nvSpPr>
          <p:cNvPr id="6" name="TextBox 5">
            <a:extLst>
              <a:ext uri="{FF2B5EF4-FFF2-40B4-BE49-F238E27FC236}">
                <a16:creationId xmlns:a16="http://schemas.microsoft.com/office/drawing/2014/main" id="{74F537C4-0C75-B04B-8BDB-CCCCC1FAD54F}"/>
              </a:ext>
            </a:extLst>
          </p:cNvPr>
          <p:cNvSpPr txBox="1"/>
          <p:nvPr/>
        </p:nvSpPr>
        <p:spPr>
          <a:xfrm>
            <a:off x="929237" y="2142814"/>
            <a:ext cx="10645863" cy="1286186"/>
          </a:xfrm>
          <a:prstGeom prst="rect">
            <a:avLst/>
          </a:prstGeom>
          <a:noFill/>
        </p:spPr>
        <p:txBody>
          <a:bodyPr wrap="none" rtlCol="0">
            <a:spAutoFit/>
          </a:bodyPr>
          <a:lstStyle/>
          <a:p>
            <a:pPr>
              <a:lnSpc>
                <a:spcPct val="150000"/>
              </a:lnSpc>
            </a:pPr>
            <a:r>
              <a:rPr lang="en-US" dirty="0"/>
              <a:t>Jan’s </a:t>
            </a:r>
            <a:r>
              <a:rPr lang="en-US" dirty="0" err="1"/>
              <a:t>Lollie</a:t>
            </a:r>
            <a:r>
              <a:rPr lang="en-US" dirty="0"/>
              <a:t> Shop sells Smarties by the gram and each gram contains 6 Smarties. They also cost</a:t>
            </a:r>
          </a:p>
          <a:p>
            <a:pPr>
              <a:lnSpc>
                <a:spcPct val="150000"/>
              </a:lnSpc>
            </a:pPr>
            <a:r>
              <a:rPr lang="en-US" dirty="0"/>
              <a:t>10 cents a gram. Many children want to know how many Smarties they are getting. Write a </a:t>
            </a:r>
          </a:p>
          <a:p>
            <a:pPr>
              <a:lnSpc>
                <a:spcPct val="150000"/>
              </a:lnSpc>
            </a:pPr>
            <a:r>
              <a:rPr lang="en-US" dirty="0"/>
              <a:t>program to show the number of Smarties and the price to be paid.</a:t>
            </a:r>
          </a:p>
        </p:txBody>
      </p:sp>
    </p:spTree>
    <p:extLst>
      <p:ext uri="{BB962C8B-B14F-4D97-AF65-F5344CB8AC3E}">
        <p14:creationId xmlns:p14="http://schemas.microsoft.com/office/powerpoint/2010/main" val="4184340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DE7E53-AF33-7F45-8F3D-043CC91421F9}"/>
              </a:ext>
            </a:extLst>
          </p:cNvPr>
          <p:cNvSpPr txBox="1"/>
          <p:nvPr/>
        </p:nvSpPr>
        <p:spPr>
          <a:xfrm>
            <a:off x="4169030" y="284673"/>
            <a:ext cx="3853940" cy="461665"/>
          </a:xfrm>
          <a:prstGeom prst="rect">
            <a:avLst/>
          </a:prstGeom>
          <a:noFill/>
        </p:spPr>
        <p:txBody>
          <a:bodyPr wrap="none" rtlCol="0">
            <a:spAutoFit/>
          </a:bodyPr>
          <a:lstStyle/>
          <a:p>
            <a:r>
              <a:rPr lang="en-US" sz="2400" dirty="0"/>
              <a:t>Jan’s </a:t>
            </a:r>
            <a:r>
              <a:rPr lang="en-US" sz="2400" dirty="0" err="1"/>
              <a:t>Lollie</a:t>
            </a:r>
            <a:r>
              <a:rPr lang="en-US" sz="2400" dirty="0"/>
              <a:t> Shop Solution</a:t>
            </a:r>
          </a:p>
        </p:txBody>
      </p:sp>
      <p:pic>
        <p:nvPicPr>
          <p:cNvPr id="5" name="Picture 4">
            <a:extLst>
              <a:ext uri="{FF2B5EF4-FFF2-40B4-BE49-F238E27FC236}">
                <a16:creationId xmlns:a16="http://schemas.microsoft.com/office/drawing/2014/main" id="{2215ECA1-5A68-6946-B349-13323497A6CF}"/>
              </a:ext>
            </a:extLst>
          </p:cNvPr>
          <p:cNvPicPr>
            <a:picLocks noChangeAspect="1"/>
          </p:cNvPicPr>
          <p:nvPr/>
        </p:nvPicPr>
        <p:blipFill rotWithShape="1">
          <a:blip r:embed="rId2"/>
          <a:srcRect t="77286" r="87557"/>
          <a:stretch/>
        </p:blipFill>
        <p:spPr>
          <a:xfrm>
            <a:off x="10485619" y="2227226"/>
            <a:ext cx="1334648" cy="2077354"/>
          </a:xfrm>
          <a:prstGeom prst="rect">
            <a:avLst/>
          </a:prstGeom>
        </p:spPr>
      </p:pic>
      <p:pic>
        <p:nvPicPr>
          <p:cNvPr id="6" name="Picture 5">
            <a:extLst>
              <a:ext uri="{FF2B5EF4-FFF2-40B4-BE49-F238E27FC236}">
                <a16:creationId xmlns:a16="http://schemas.microsoft.com/office/drawing/2014/main" id="{9E15D405-6627-1E49-A85B-242F915F4EC5}"/>
              </a:ext>
            </a:extLst>
          </p:cNvPr>
          <p:cNvPicPr>
            <a:picLocks noChangeAspect="1"/>
          </p:cNvPicPr>
          <p:nvPr/>
        </p:nvPicPr>
        <p:blipFill rotWithShape="1">
          <a:blip r:embed="rId2"/>
          <a:srcRect b="32579"/>
          <a:stretch/>
        </p:blipFill>
        <p:spPr>
          <a:xfrm>
            <a:off x="371733" y="857239"/>
            <a:ext cx="9943284" cy="5716088"/>
          </a:xfrm>
          <a:prstGeom prst="rect">
            <a:avLst/>
          </a:prstGeom>
        </p:spPr>
      </p:pic>
    </p:spTree>
    <p:extLst>
      <p:ext uri="{BB962C8B-B14F-4D97-AF65-F5344CB8AC3E}">
        <p14:creationId xmlns:p14="http://schemas.microsoft.com/office/powerpoint/2010/main" val="4056661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A31FA1-2D93-B047-98A5-3BFB6E8D804D}"/>
              </a:ext>
            </a:extLst>
          </p:cNvPr>
          <p:cNvSpPr txBox="1"/>
          <p:nvPr/>
        </p:nvSpPr>
        <p:spPr>
          <a:xfrm>
            <a:off x="4325021" y="1474372"/>
            <a:ext cx="4017446" cy="461665"/>
          </a:xfrm>
          <a:prstGeom prst="rect">
            <a:avLst/>
          </a:prstGeom>
          <a:noFill/>
        </p:spPr>
        <p:txBody>
          <a:bodyPr wrap="none" rtlCol="0">
            <a:spAutoFit/>
          </a:bodyPr>
          <a:lstStyle/>
          <a:p>
            <a:r>
              <a:rPr lang="en-US" sz="2400" dirty="0"/>
              <a:t>Measurement Conversion</a:t>
            </a:r>
          </a:p>
        </p:txBody>
      </p:sp>
      <p:sp>
        <p:nvSpPr>
          <p:cNvPr id="6" name="TextBox 5">
            <a:extLst>
              <a:ext uri="{FF2B5EF4-FFF2-40B4-BE49-F238E27FC236}">
                <a16:creationId xmlns:a16="http://schemas.microsoft.com/office/drawing/2014/main" id="{3B82A136-FB9E-B54A-9F1C-E70055542E6A}"/>
              </a:ext>
            </a:extLst>
          </p:cNvPr>
          <p:cNvSpPr txBox="1"/>
          <p:nvPr/>
        </p:nvSpPr>
        <p:spPr>
          <a:xfrm>
            <a:off x="739130" y="2142814"/>
            <a:ext cx="11189227" cy="1286186"/>
          </a:xfrm>
          <a:prstGeom prst="rect">
            <a:avLst/>
          </a:prstGeom>
          <a:noFill/>
        </p:spPr>
        <p:txBody>
          <a:bodyPr wrap="square" rtlCol="0">
            <a:spAutoFit/>
          </a:bodyPr>
          <a:lstStyle/>
          <a:p>
            <a:pPr>
              <a:lnSpc>
                <a:spcPct val="150000"/>
              </a:lnSpc>
            </a:pPr>
            <a:r>
              <a:rPr lang="en-US" dirty="0"/>
              <a:t>Diagrams that come from the United States have measurements in inches. A program is needed</a:t>
            </a:r>
          </a:p>
          <a:p>
            <a:pPr>
              <a:lnSpc>
                <a:spcPct val="150000"/>
              </a:lnSpc>
            </a:pPr>
            <a:r>
              <a:rPr lang="en-US" dirty="0"/>
              <a:t>To take measurements in inches and to convert them to centimeters.</a:t>
            </a:r>
          </a:p>
          <a:p>
            <a:pPr marL="285750" indent="-285750">
              <a:lnSpc>
                <a:spcPct val="150000"/>
              </a:lnSpc>
              <a:buFont typeface="Arial" panose="020B0604020202020204" pitchFamily="34" charset="0"/>
              <a:buChar char="•"/>
            </a:pPr>
            <a:r>
              <a:rPr lang="en-US" dirty="0"/>
              <a:t>Note: 2.54 centimeters = 1 inch</a:t>
            </a:r>
          </a:p>
        </p:txBody>
      </p:sp>
    </p:spTree>
    <p:extLst>
      <p:ext uri="{BB962C8B-B14F-4D97-AF65-F5344CB8AC3E}">
        <p14:creationId xmlns:p14="http://schemas.microsoft.com/office/powerpoint/2010/main" val="3353202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1190AE-C200-0E47-94E4-09D8795765F1}"/>
              </a:ext>
            </a:extLst>
          </p:cNvPr>
          <p:cNvSpPr txBox="1"/>
          <p:nvPr/>
        </p:nvSpPr>
        <p:spPr>
          <a:xfrm>
            <a:off x="3465311" y="381802"/>
            <a:ext cx="5261377" cy="461665"/>
          </a:xfrm>
          <a:prstGeom prst="rect">
            <a:avLst/>
          </a:prstGeom>
          <a:noFill/>
        </p:spPr>
        <p:txBody>
          <a:bodyPr wrap="none" rtlCol="0">
            <a:spAutoFit/>
          </a:bodyPr>
          <a:lstStyle/>
          <a:p>
            <a:r>
              <a:rPr lang="en-US" sz="2400" dirty="0"/>
              <a:t>Measurement Conversion Solution</a:t>
            </a:r>
          </a:p>
        </p:txBody>
      </p:sp>
      <p:pic>
        <p:nvPicPr>
          <p:cNvPr id="5" name="Picture 4">
            <a:extLst>
              <a:ext uri="{FF2B5EF4-FFF2-40B4-BE49-F238E27FC236}">
                <a16:creationId xmlns:a16="http://schemas.microsoft.com/office/drawing/2014/main" id="{B52B57A7-9FC5-F14F-B9AE-EB149F5CF001}"/>
              </a:ext>
            </a:extLst>
          </p:cNvPr>
          <p:cNvPicPr>
            <a:picLocks noChangeAspect="1"/>
          </p:cNvPicPr>
          <p:nvPr/>
        </p:nvPicPr>
        <p:blipFill rotWithShape="1">
          <a:blip r:embed="rId2"/>
          <a:srcRect t="74485" r="92832"/>
          <a:stretch/>
        </p:blipFill>
        <p:spPr>
          <a:xfrm>
            <a:off x="10886536" y="2229159"/>
            <a:ext cx="810883" cy="2399682"/>
          </a:xfrm>
          <a:prstGeom prst="rect">
            <a:avLst/>
          </a:prstGeom>
        </p:spPr>
      </p:pic>
      <p:pic>
        <p:nvPicPr>
          <p:cNvPr id="6" name="Picture 5">
            <a:extLst>
              <a:ext uri="{FF2B5EF4-FFF2-40B4-BE49-F238E27FC236}">
                <a16:creationId xmlns:a16="http://schemas.microsoft.com/office/drawing/2014/main" id="{42790365-EB0E-F34B-A554-A249421BA11B}"/>
              </a:ext>
            </a:extLst>
          </p:cNvPr>
          <p:cNvPicPr>
            <a:picLocks noChangeAspect="1"/>
          </p:cNvPicPr>
          <p:nvPr/>
        </p:nvPicPr>
        <p:blipFill rotWithShape="1">
          <a:blip r:embed="rId2"/>
          <a:srcRect b="34582"/>
          <a:stretch/>
        </p:blipFill>
        <p:spPr>
          <a:xfrm>
            <a:off x="580845" y="1009823"/>
            <a:ext cx="9864946" cy="5365097"/>
          </a:xfrm>
          <a:prstGeom prst="rect">
            <a:avLst/>
          </a:prstGeom>
        </p:spPr>
      </p:pic>
    </p:spTree>
    <p:extLst>
      <p:ext uri="{BB962C8B-B14F-4D97-AF65-F5344CB8AC3E}">
        <p14:creationId xmlns:p14="http://schemas.microsoft.com/office/powerpoint/2010/main" val="3917159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510D71-832B-484D-97DA-FA7C7ED0C745}"/>
              </a:ext>
            </a:extLst>
          </p:cNvPr>
          <p:cNvSpPr txBox="1"/>
          <p:nvPr/>
        </p:nvSpPr>
        <p:spPr>
          <a:xfrm>
            <a:off x="4871952" y="1273423"/>
            <a:ext cx="2475358" cy="461665"/>
          </a:xfrm>
          <a:prstGeom prst="rect">
            <a:avLst/>
          </a:prstGeom>
          <a:noFill/>
        </p:spPr>
        <p:txBody>
          <a:bodyPr wrap="none" rtlCol="0">
            <a:spAutoFit/>
          </a:bodyPr>
          <a:lstStyle/>
          <a:p>
            <a:r>
              <a:rPr lang="en-US" sz="2400" dirty="0"/>
              <a:t>Exchange Rate</a:t>
            </a:r>
          </a:p>
        </p:txBody>
      </p:sp>
      <p:sp>
        <p:nvSpPr>
          <p:cNvPr id="6" name="TextBox 5">
            <a:extLst>
              <a:ext uri="{FF2B5EF4-FFF2-40B4-BE49-F238E27FC236}">
                <a16:creationId xmlns:a16="http://schemas.microsoft.com/office/drawing/2014/main" id="{9A3F33F7-10EA-0B40-8CE6-A26A4D89D1EC}"/>
              </a:ext>
            </a:extLst>
          </p:cNvPr>
          <p:cNvSpPr txBox="1"/>
          <p:nvPr/>
        </p:nvSpPr>
        <p:spPr>
          <a:xfrm>
            <a:off x="600228" y="1954910"/>
            <a:ext cx="11408892" cy="2948179"/>
          </a:xfrm>
          <a:prstGeom prst="rect">
            <a:avLst/>
          </a:prstGeom>
          <a:noFill/>
        </p:spPr>
        <p:txBody>
          <a:bodyPr wrap="none" rtlCol="0">
            <a:spAutoFit/>
          </a:bodyPr>
          <a:lstStyle/>
          <a:p>
            <a:pPr>
              <a:lnSpc>
                <a:spcPct val="150000"/>
              </a:lnSpc>
            </a:pPr>
            <a:r>
              <a:rPr lang="en-US" dirty="0"/>
              <a:t>If you want to buy goods on the Internet, you often have to buy them in the currency of the </a:t>
            </a:r>
          </a:p>
          <a:p>
            <a:pPr>
              <a:lnSpc>
                <a:spcPct val="150000"/>
              </a:lnSpc>
            </a:pPr>
            <a:r>
              <a:rPr lang="en-US" dirty="0"/>
              <a:t>country  for where you are buying. The exchange rate is used to refer to the amount of money</a:t>
            </a:r>
          </a:p>
          <a:p>
            <a:pPr>
              <a:lnSpc>
                <a:spcPct val="150000"/>
              </a:lnSpc>
            </a:pPr>
            <a:r>
              <a:rPr lang="en-US" dirty="0"/>
              <a:t>which one Australian dollar is worth in another currency and this continually changes.</a:t>
            </a:r>
          </a:p>
          <a:p>
            <a:pPr>
              <a:lnSpc>
                <a:spcPct val="150000"/>
              </a:lnSpc>
            </a:pPr>
            <a:endParaRPr lang="en-US" dirty="0"/>
          </a:p>
          <a:p>
            <a:pPr>
              <a:lnSpc>
                <a:spcPct val="150000"/>
              </a:lnSpc>
            </a:pPr>
            <a:r>
              <a:rPr lang="en-US" dirty="0"/>
              <a:t>For example $A1 may be worth 74c US one day and due to economic changes 77c US several days </a:t>
            </a:r>
          </a:p>
          <a:p>
            <a:pPr>
              <a:lnSpc>
                <a:spcPct val="150000"/>
              </a:lnSpc>
            </a:pPr>
            <a:r>
              <a:rPr lang="en-US" dirty="0"/>
              <a:t>Later. Plan and write a program which will allow you to convert a price in some other currency to </a:t>
            </a:r>
          </a:p>
          <a:p>
            <a:pPr>
              <a:lnSpc>
                <a:spcPct val="150000"/>
              </a:lnSpc>
            </a:pPr>
            <a:r>
              <a:rPr lang="en-US" dirty="0"/>
              <a:t>Australian dollars. The current rate of exchange will need to be entered</a:t>
            </a:r>
          </a:p>
        </p:txBody>
      </p:sp>
    </p:spTree>
    <p:extLst>
      <p:ext uri="{BB962C8B-B14F-4D97-AF65-F5344CB8AC3E}">
        <p14:creationId xmlns:p14="http://schemas.microsoft.com/office/powerpoint/2010/main" val="2920634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13EA96-ECC1-9A41-BD4C-1EADF2B74C30}"/>
              </a:ext>
            </a:extLst>
          </p:cNvPr>
          <p:cNvSpPr txBox="1"/>
          <p:nvPr/>
        </p:nvSpPr>
        <p:spPr>
          <a:xfrm>
            <a:off x="4236356" y="360404"/>
            <a:ext cx="3719288" cy="461665"/>
          </a:xfrm>
          <a:prstGeom prst="rect">
            <a:avLst/>
          </a:prstGeom>
          <a:noFill/>
        </p:spPr>
        <p:txBody>
          <a:bodyPr wrap="none" rtlCol="0">
            <a:spAutoFit/>
          </a:bodyPr>
          <a:lstStyle/>
          <a:p>
            <a:r>
              <a:rPr lang="en-US" sz="2400" dirty="0"/>
              <a:t>Exchange Rate Solution</a:t>
            </a:r>
          </a:p>
        </p:txBody>
      </p:sp>
      <p:pic>
        <p:nvPicPr>
          <p:cNvPr id="3" name="Picture 2">
            <a:extLst>
              <a:ext uri="{FF2B5EF4-FFF2-40B4-BE49-F238E27FC236}">
                <a16:creationId xmlns:a16="http://schemas.microsoft.com/office/drawing/2014/main" id="{AC5B6E26-9305-374E-ACD6-3E7CC2DA1682}"/>
              </a:ext>
            </a:extLst>
          </p:cNvPr>
          <p:cNvPicPr>
            <a:picLocks noChangeAspect="1"/>
          </p:cNvPicPr>
          <p:nvPr/>
        </p:nvPicPr>
        <p:blipFill rotWithShape="1">
          <a:blip r:embed="rId2"/>
          <a:srcRect t="85455" r="70810"/>
          <a:stretch/>
        </p:blipFill>
        <p:spPr>
          <a:xfrm>
            <a:off x="9834113" y="2585296"/>
            <a:ext cx="2131511" cy="689406"/>
          </a:xfrm>
          <a:prstGeom prst="rect">
            <a:avLst/>
          </a:prstGeom>
        </p:spPr>
      </p:pic>
      <p:pic>
        <p:nvPicPr>
          <p:cNvPr id="5" name="Picture 4">
            <a:extLst>
              <a:ext uri="{FF2B5EF4-FFF2-40B4-BE49-F238E27FC236}">
                <a16:creationId xmlns:a16="http://schemas.microsoft.com/office/drawing/2014/main" id="{4396CD1D-46BC-104B-A84F-EA9B802B6906}"/>
              </a:ext>
            </a:extLst>
          </p:cNvPr>
          <p:cNvPicPr>
            <a:picLocks noChangeAspect="1"/>
          </p:cNvPicPr>
          <p:nvPr/>
        </p:nvPicPr>
        <p:blipFill rotWithShape="1">
          <a:blip r:embed="rId2"/>
          <a:srcRect b="24580"/>
          <a:stretch/>
        </p:blipFill>
        <p:spPr>
          <a:xfrm>
            <a:off x="339575" y="1414732"/>
            <a:ext cx="9433250" cy="4618008"/>
          </a:xfrm>
          <a:prstGeom prst="rect">
            <a:avLst/>
          </a:prstGeom>
        </p:spPr>
      </p:pic>
    </p:spTree>
    <p:extLst>
      <p:ext uri="{BB962C8B-B14F-4D97-AF65-F5344CB8AC3E}">
        <p14:creationId xmlns:p14="http://schemas.microsoft.com/office/powerpoint/2010/main" val="24952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54D2-AE0C-9144-B225-AD8FCDCACA4E}"/>
              </a:ext>
            </a:extLst>
          </p:cNvPr>
          <p:cNvSpPr>
            <a:spLocks noGrp="1"/>
          </p:cNvSpPr>
          <p:nvPr>
            <p:ph type="title"/>
          </p:nvPr>
        </p:nvSpPr>
        <p:spPr/>
        <p:txBody>
          <a:bodyPr/>
          <a:lstStyle/>
          <a:p>
            <a:r>
              <a:rPr lang="en-US" dirty="0"/>
              <a:t>Repetition: while loop</a:t>
            </a:r>
          </a:p>
        </p:txBody>
      </p:sp>
    </p:spTree>
    <p:extLst>
      <p:ext uri="{BB962C8B-B14F-4D97-AF65-F5344CB8AC3E}">
        <p14:creationId xmlns:p14="http://schemas.microsoft.com/office/powerpoint/2010/main" val="3047603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5EB41D-7A43-1F4E-A2E1-FB2A950875D0}"/>
              </a:ext>
            </a:extLst>
          </p:cNvPr>
          <p:cNvSpPr txBox="1"/>
          <p:nvPr/>
        </p:nvSpPr>
        <p:spPr>
          <a:xfrm>
            <a:off x="4843092" y="208831"/>
            <a:ext cx="2505814" cy="461665"/>
          </a:xfrm>
          <a:prstGeom prst="rect">
            <a:avLst/>
          </a:prstGeom>
          <a:noFill/>
        </p:spPr>
        <p:txBody>
          <a:bodyPr wrap="none" rtlCol="0">
            <a:spAutoFit/>
          </a:bodyPr>
          <a:lstStyle/>
          <a:p>
            <a:r>
              <a:rPr lang="en-US" sz="2400" dirty="0"/>
              <a:t>Number  Adder</a:t>
            </a:r>
          </a:p>
        </p:txBody>
      </p:sp>
      <p:sp>
        <p:nvSpPr>
          <p:cNvPr id="6" name="TextBox 5">
            <a:extLst>
              <a:ext uri="{FF2B5EF4-FFF2-40B4-BE49-F238E27FC236}">
                <a16:creationId xmlns:a16="http://schemas.microsoft.com/office/drawing/2014/main" id="{DBF469EF-BDC7-374B-AE4A-D66F0EE2974E}"/>
              </a:ext>
            </a:extLst>
          </p:cNvPr>
          <p:cNvSpPr txBox="1"/>
          <p:nvPr/>
        </p:nvSpPr>
        <p:spPr>
          <a:xfrm>
            <a:off x="435868" y="670496"/>
            <a:ext cx="11589354" cy="1286186"/>
          </a:xfrm>
          <a:prstGeom prst="rect">
            <a:avLst/>
          </a:prstGeom>
          <a:noFill/>
        </p:spPr>
        <p:txBody>
          <a:bodyPr wrap="square" rtlCol="0">
            <a:spAutoFit/>
          </a:bodyPr>
          <a:lstStyle/>
          <a:p>
            <a:pPr>
              <a:lnSpc>
                <a:spcPct val="150000"/>
              </a:lnSpc>
            </a:pPr>
            <a:r>
              <a:rPr lang="en-US" dirty="0"/>
              <a:t>A program is needed that will add, if necessary, a set of numbers. To determine when all of </a:t>
            </a:r>
          </a:p>
          <a:p>
            <a:pPr>
              <a:lnSpc>
                <a:spcPct val="150000"/>
              </a:lnSpc>
            </a:pPr>
            <a:r>
              <a:rPr lang="en-US" dirty="0"/>
              <a:t>the required numbers have been entered, the number 999 is entered. This is not included in </a:t>
            </a:r>
          </a:p>
          <a:p>
            <a:pPr>
              <a:lnSpc>
                <a:spcPct val="150000"/>
              </a:lnSpc>
            </a:pPr>
            <a:r>
              <a:rPr lang="en-US" dirty="0"/>
              <a:t>the addition. The total of the entered numbers is then displayed. The number 999 is called a </a:t>
            </a:r>
            <a:r>
              <a:rPr lang="en-US" i="1" dirty="0"/>
              <a:t>sentinel</a:t>
            </a:r>
            <a:r>
              <a:rPr lang="en-US" dirty="0"/>
              <a:t>.</a:t>
            </a:r>
          </a:p>
        </p:txBody>
      </p:sp>
      <p:pic>
        <p:nvPicPr>
          <p:cNvPr id="8" name="Picture 7">
            <a:extLst>
              <a:ext uri="{FF2B5EF4-FFF2-40B4-BE49-F238E27FC236}">
                <a16:creationId xmlns:a16="http://schemas.microsoft.com/office/drawing/2014/main" id="{02C9F2E9-483A-B344-8CE7-B3C9689FA891}"/>
              </a:ext>
            </a:extLst>
          </p:cNvPr>
          <p:cNvPicPr>
            <a:picLocks noChangeAspect="1"/>
          </p:cNvPicPr>
          <p:nvPr/>
        </p:nvPicPr>
        <p:blipFill rotWithShape="1">
          <a:blip r:embed="rId2"/>
          <a:srcRect l="10707" t="74365" r="44394" b="2461"/>
          <a:stretch/>
        </p:blipFill>
        <p:spPr>
          <a:xfrm>
            <a:off x="8971470" y="3428999"/>
            <a:ext cx="2474112" cy="1328597"/>
          </a:xfrm>
          <a:prstGeom prst="rect">
            <a:avLst/>
          </a:prstGeom>
        </p:spPr>
      </p:pic>
      <p:pic>
        <p:nvPicPr>
          <p:cNvPr id="5" name="Picture 4">
            <a:extLst>
              <a:ext uri="{FF2B5EF4-FFF2-40B4-BE49-F238E27FC236}">
                <a16:creationId xmlns:a16="http://schemas.microsoft.com/office/drawing/2014/main" id="{021B5CB2-1F2C-A84C-BF63-418FD5C6C635}"/>
              </a:ext>
            </a:extLst>
          </p:cNvPr>
          <p:cNvPicPr>
            <a:picLocks noChangeAspect="1"/>
          </p:cNvPicPr>
          <p:nvPr/>
        </p:nvPicPr>
        <p:blipFill rotWithShape="1">
          <a:blip r:embed="rId2"/>
          <a:srcRect l="3968" b="47396"/>
          <a:stretch/>
        </p:blipFill>
        <p:spPr>
          <a:xfrm>
            <a:off x="746418" y="2097442"/>
            <a:ext cx="7965865" cy="4539824"/>
          </a:xfrm>
          <a:prstGeom prst="rect">
            <a:avLst/>
          </a:prstGeom>
        </p:spPr>
      </p:pic>
      <p:sp>
        <p:nvSpPr>
          <p:cNvPr id="7" name="Action Button: Home 6">
            <a:hlinkClick r:id="rId3" action="ppaction://hlinksldjump" highlightClick="1"/>
            <a:extLst>
              <a:ext uri="{FF2B5EF4-FFF2-40B4-BE49-F238E27FC236}">
                <a16:creationId xmlns:a16="http://schemas.microsoft.com/office/drawing/2014/main" id="{D48768EF-2F1C-C545-8B29-DB17A3B9F3A8}"/>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75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3D0CF-B6C8-4942-9991-69BD9B9C0419}"/>
              </a:ext>
            </a:extLst>
          </p:cNvPr>
          <p:cNvSpPr>
            <a:spLocks noGrp="1"/>
          </p:cNvSpPr>
          <p:nvPr>
            <p:ph type="title"/>
          </p:nvPr>
        </p:nvSpPr>
        <p:spPr/>
        <p:txBody>
          <a:bodyPr/>
          <a:lstStyle/>
          <a:p>
            <a:r>
              <a:rPr lang="en-US" dirty="0"/>
              <a:t>Sequence</a:t>
            </a:r>
          </a:p>
        </p:txBody>
      </p:sp>
    </p:spTree>
    <p:extLst>
      <p:ext uri="{BB962C8B-B14F-4D97-AF65-F5344CB8AC3E}">
        <p14:creationId xmlns:p14="http://schemas.microsoft.com/office/powerpoint/2010/main" val="655368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407A58-DA8C-004B-8B12-2C142319EF1B}"/>
              </a:ext>
            </a:extLst>
          </p:cNvPr>
          <p:cNvSpPr txBox="1"/>
          <p:nvPr/>
        </p:nvSpPr>
        <p:spPr>
          <a:xfrm>
            <a:off x="4346006" y="1543080"/>
            <a:ext cx="3938899" cy="461665"/>
          </a:xfrm>
          <a:prstGeom prst="rect">
            <a:avLst/>
          </a:prstGeom>
          <a:noFill/>
        </p:spPr>
        <p:txBody>
          <a:bodyPr wrap="none" rtlCol="0">
            <a:spAutoFit/>
          </a:bodyPr>
          <a:lstStyle/>
          <a:p>
            <a:r>
              <a:rPr lang="en-US" sz="2400" dirty="0"/>
              <a:t>Just Friendly Supermarket</a:t>
            </a:r>
          </a:p>
        </p:txBody>
      </p:sp>
      <p:sp>
        <p:nvSpPr>
          <p:cNvPr id="4" name="TextBox 3">
            <a:extLst>
              <a:ext uri="{FF2B5EF4-FFF2-40B4-BE49-F238E27FC236}">
                <a16:creationId xmlns:a16="http://schemas.microsoft.com/office/drawing/2014/main" id="{02CBED36-6671-044B-93DD-F4734408DE33}"/>
              </a:ext>
            </a:extLst>
          </p:cNvPr>
          <p:cNvSpPr txBox="1"/>
          <p:nvPr/>
        </p:nvSpPr>
        <p:spPr>
          <a:xfrm>
            <a:off x="623218" y="2107948"/>
            <a:ext cx="11373079" cy="3363678"/>
          </a:xfrm>
          <a:prstGeom prst="rect">
            <a:avLst/>
          </a:prstGeom>
          <a:noFill/>
        </p:spPr>
        <p:txBody>
          <a:bodyPr wrap="square" rtlCol="0">
            <a:spAutoFit/>
          </a:bodyPr>
          <a:lstStyle/>
          <a:p>
            <a:pPr>
              <a:lnSpc>
                <a:spcPct val="150000"/>
              </a:lnSpc>
            </a:pPr>
            <a:r>
              <a:rPr lang="en-US" dirty="0"/>
              <a:t>“Just Friendly” supermarket chain ask you to write a program that will let the checkout operator enter the cost of a customer’s grocery items and calculate the total. </a:t>
            </a:r>
          </a:p>
          <a:p>
            <a:pPr>
              <a:lnSpc>
                <a:spcPct val="150000"/>
              </a:lnSpc>
            </a:pPr>
            <a:endParaRPr lang="en-US" dirty="0"/>
          </a:p>
          <a:p>
            <a:pPr>
              <a:lnSpc>
                <a:spcPct val="150000"/>
              </a:lnSpc>
            </a:pPr>
            <a:r>
              <a:rPr lang="en-US" dirty="0"/>
              <a:t>When -1 is entered, the program  calculates the Goods and Services tax rated at 12.5% and adds this to the total to give a final total. </a:t>
            </a:r>
          </a:p>
          <a:p>
            <a:pPr>
              <a:lnSpc>
                <a:spcPct val="150000"/>
              </a:lnSpc>
            </a:pPr>
            <a:endParaRPr lang="en-US" dirty="0"/>
          </a:p>
          <a:p>
            <a:pPr>
              <a:lnSpc>
                <a:spcPct val="150000"/>
              </a:lnSpc>
            </a:pPr>
            <a:r>
              <a:rPr lang="en-US" dirty="0"/>
              <a:t>The pretax total, amount of tax and the final total are to be displayed.</a:t>
            </a:r>
          </a:p>
          <a:p>
            <a:pPr>
              <a:lnSpc>
                <a:spcPct val="150000"/>
              </a:lnSpc>
            </a:pPr>
            <a:r>
              <a:rPr lang="en-US" dirty="0"/>
              <a:t> </a:t>
            </a:r>
          </a:p>
        </p:txBody>
      </p:sp>
      <p:sp>
        <p:nvSpPr>
          <p:cNvPr id="5" name="Action Button: Forwards or Next 4">
            <a:hlinkClick r:id="" action="ppaction://hlinkshowjump?jump=nextslide" highlightClick="1"/>
            <a:extLst>
              <a:ext uri="{FF2B5EF4-FFF2-40B4-BE49-F238E27FC236}">
                <a16:creationId xmlns:a16="http://schemas.microsoft.com/office/drawing/2014/main" id="{B85328E2-8D5E-4542-8C51-E892E8D0860E}"/>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220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C77BB-1C4F-7449-8E1A-60A434F8F089}"/>
              </a:ext>
            </a:extLst>
          </p:cNvPr>
          <p:cNvSpPr txBox="1"/>
          <p:nvPr/>
        </p:nvSpPr>
        <p:spPr>
          <a:xfrm>
            <a:off x="4084071" y="92546"/>
            <a:ext cx="4023858" cy="830997"/>
          </a:xfrm>
          <a:prstGeom prst="rect">
            <a:avLst/>
          </a:prstGeom>
          <a:noFill/>
        </p:spPr>
        <p:txBody>
          <a:bodyPr wrap="none" rtlCol="0">
            <a:spAutoFit/>
          </a:bodyPr>
          <a:lstStyle/>
          <a:p>
            <a:r>
              <a:rPr lang="en-US" sz="2400" dirty="0"/>
              <a:t>Just Friendly Supermarket </a:t>
            </a:r>
          </a:p>
          <a:p>
            <a:pPr algn="ctr"/>
            <a:r>
              <a:rPr lang="en-US" sz="2400" dirty="0"/>
              <a:t>Solution</a:t>
            </a:r>
          </a:p>
        </p:txBody>
      </p:sp>
      <p:pic>
        <p:nvPicPr>
          <p:cNvPr id="3" name="Picture 2">
            <a:extLst>
              <a:ext uri="{FF2B5EF4-FFF2-40B4-BE49-F238E27FC236}">
                <a16:creationId xmlns:a16="http://schemas.microsoft.com/office/drawing/2014/main" id="{3E68171F-1CBD-3F4F-9BCB-BD5FEA36A3CD}"/>
              </a:ext>
            </a:extLst>
          </p:cNvPr>
          <p:cNvPicPr>
            <a:picLocks noChangeAspect="1"/>
          </p:cNvPicPr>
          <p:nvPr/>
        </p:nvPicPr>
        <p:blipFill rotWithShape="1">
          <a:blip r:embed="rId2"/>
          <a:srcRect l="5194" t="79059"/>
          <a:stretch/>
        </p:blipFill>
        <p:spPr>
          <a:xfrm>
            <a:off x="2994804" y="5480744"/>
            <a:ext cx="6202392" cy="934805"/>
          </a:xfrm>
          <a:prstGeom prst="rect">
            <a:avLst/>
          </a:prstGeom>
        </p:spPr>
      </p:pic>
      <p:pic>
        <p:nvPicPr>
          <p:cNvPr id="4" name="Picture 3">
            <a:extLst>
              <a:ext uri="{FF2B5EF4-FFF2-40B4-BE49-F238E27FC236}">
                <a16:creationId xmlns:a16="http://schemas.microsoft.com/office/drawing/2014/main" id="{3F2F747E-B983-FD43-BB9D-769303F65382}"/>
              </a:ext>
            </a:extLst>
          </p:cNvPr>
          <p:cNvPicPr>
            <a:picLocks noChangeAspect="1"/>
          </p:cNvPicPr>
          <p:nvPr/>
        </p:nvPicPr>
        <p:blipFill rotWithShape="1">
          <a:blip r:embed="rId2"/>
          <a:srcRect l="786" r="827" b="35618"/>
          <a:stretch/>
        </p:blipFill>
        <p:spPr>
          <a:xfrm>
            <a:off x="1117121" y="909853"/>
            <a:ext cx="9957758" cy="4446210"/>
          </a:xfrm>
          <a:prstGeom prst="rect">
            <a:avLst/>
          </a:prstGeom>
        </p:spPr>
      </p:pic>
      <p:sp>
        <p:nvSpPr>
          <p:cNvPr id="5" name="Action Button: Home 4">
            <a:hlinkClick r:id="rId3" action="ppaction://hlinksldjump" highlightClick="1"/>
            <a:extLst>
              <a:ext uri="{FF2B5EF4-FFF2-40B4-BE49-F238E27FC236}">
                <a16:creationId xmlns:a16="http://schemas.microsoft.com/office/drawing/2014/main" id="{85D16C31-1839-834B-B07B-9CE282D59733}"/>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21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15B2A4-D0AF-F747-8CC4-3EF168E041B4}"/>
              </a:ext>
            </a:extLst>
          </p:cNvPr>
          <p:cNvSpPr txBox="1"/>
          <p:nvPr/>
        </p:nvSpPr>
        <p:spPr>
          <a:xfrm>
            <a:off x="3195852" y="1905990"/>
            <a:ext cx="6008376" cy="461665"/>
          </a:xfrm>
          <a:prstGeom prst="rect">
            <a:avLst/>
          </a:prstGeom>
          <a:noFill/>
        </p:spPr>
        <p:txBody>
          <a:bodyPr wrap="none" rtlCol="0">
            <a:spAutoFit/>
          </a:bodyPr>
          <a:lstStyle/>
          <a:p>
            <a:r>
              <a:rPr lang="en-US" sz="2400" dirty="0"/>
              <a:t>Just Friendly Supermarket with average</a:t>
            </a:r>
          </a:p>
        </p:txBody>
      </p:sp>
      <p:sp>
        <p:nvSpPr>
          <p:cNvPr id="4" name="TextBox 3">
            <a:extLst>
              <a:ext uri="{FF2B5EF4-FFF2-40B4-BE49-F238E27FC236}">
                <a16:creationId xmlns:a16="http://schemas.microsoft.com/office/drawing/2014/main" id="{BC7A681F-DB97-4D4B-A12C-7A8CFC7074C1}"/>
              </a:ext>
            </a:extLst>
          </p:cNvPr>
          <p:cNvSpPr txBox="1"/>
          <p:nvPr/>
        </p:nvSpPr>
        <p:spPr>
          <a:xfrm>
            <a:off x="414515" y="2682776"/>
            <a:ext cx="11362970" cy="2446824"/>
          </a:xfrm>
          <a:prstGeom prst="rect">
            <a:avLst/>
          </a:prstGeom>
          <a:noFill/>
        </p:spPr>
        <p:txBody>
          <a:bodyPr wrap="square" rtlCol="0">
            <a:spAutoFit/>
          </a:bodyPr>
          <a:lstStyle/>
          <a:p>
            <a:pPr>
              <a:lnSpc>
                <a:spcPct val="150000"/>
              </a:lnSpc>
            </a:pPr>
            <a:r>
              <a:rPr lang="en-US" dirty="0"/>
              <a:t>Modify the Just Friendly supermarket exercise you have just done and calculate the average of the numbers entered. To calculate the average the program must count  how many numbers are entered. Use a variable Count and the following code.</a:t>
            </a:r>
          </a:p>
          <a:p>
            <a:endParaRPr lang="en-US" dirty="0"/>
          </a:p>
          <a:p>
            <a:pPr algn="ctr"/>
            <a:r>
              <a:rPr lang="en-US" dirty="0"/>
              <a:t>count =  count + 1</a:t>
            </a:r>
          </a:p>
          <a:p>
            <a:pPr algn="ctr"/>
            <a:endParaRPr lang="en-US" dirty="0"/>
          </a:p>
          <a:p>
            <a:r>
              <a:rPr lang="en-US" dirty="0"/>
              <a:t>To count how many numbers are entered. Don’t forget to set count to zero at the start. </a:t>
            </a:r>
          </a:p>
        </p:txBody>
      </p:sp>
    </p:spTree>
    <p:extLst>
      <p:ext uri="{BB962C8B-B14F-4D97-AF65-F5344CB8AC3E}">
        <p14:creationId xmlns:p14="http://schemas.microsoft.com/office/powerpoint/2010/main" val="2464044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D6373-A336-2E46-8D76-14ECBEFE4413}"/>
              </a:ext>
            </a:extLst>
          </p:cNvPr>
          <p:cNvSpPr txBox="1"/>
          <p:nvPr/>
        </p:nvSpPr>
        <p:spPr>
          <a:xfrm>
            <a:off x="3091812" y="581687"/>
            <a:ext cx="6008376" cy="830997"/>
          </a:xfrm>
          <a:prstGeom prst="rect">
            <a:avLst/>
          </a:prstGeom>
          <a:noFill/>
        </p:spPr>
        <p:txBody>
          <a:bodyPr wrap="none" rtlCol="0">
            <a:spAutoFit/>
          </a:bodyPr>
          <a:lstStyle/>
          <a:p>
            <a:pPr algn="ctr"/>
            <a:r>
              <a:rPr lang="en-US" sz="2400" dirty="0"/>
              <a:t>Just Friendly Supermarket with average</a:t>
            </a:r>
          </a:p>
          <a:p>
            <a:pPr algn="ctr"/>
            <a:r>
              <a:rPr lang="en-US" sz="2400" dirty="0"/>
              <a:t>Solution</a:t>
            </a:r>
          </a:p>
        </p:txBody>
      </p:sp>
      <p:pic>
        <p:nvPicPr>
          <p:cNvPr id="4" name="Picture 3">
            <a:extLst>
              <a:ext uri="{FF2B5EF4-FFF2-40B4-BE49-F238E27FC236}">
                <a16:creationId xmlns:a16="http://schemas.microsoft.com/office/drawing/2014/main" id="{AD978007-AAF2-7048-A892-A13155AF089C}"/>
              </a:ext>
            </a:extLst>
          </p:cNvPr>
          <p:cNvPicPr>
            <a:picLocks noChangeAspect="1"/>
          </p:cNvPicPr>
          <p:nvPr/>
        </p:nvPicPr>
        <p:blipFill rotWithShape="1">
          <a:blip r:embed="rId2"/>
          <a:srcRect l="984" t="80278" r="31156"/>
          <a:stretch/>
        </p:blipFill>
        <p:spPr>
          <a:xfrm>
            <a:off x="3243531" y="5663830"/>
            <a:ext cx="5042847" cy="978510"/>
          </a:xfrm>
          <a:prstGeom prst="rect">
            <a:avLst/>
          </a:prstGeom>
        </p:spPr>
      </p:pic>
      <p:pic>
        <p:nvPicPr>
          <p:cNvPr id="5" name="Picture 4">
            <a:extLst>
              <a:ext uri="{FF2B5EF4-FFF2-40B4-BE49-F238E27FC236}">
                <a16:creationId xmlns:a16="http://schemas.microsoft.com/office/drawing/2014/main" id="{C0AFE40D-45AD-884D-9D32-62BBC9009B4E}"/>
              </a:ext>
            </a:extLst>
          </p:cNvPr>
          <p:cNvPicPr>
            <a:picLocks noChangeAspect="1"/>
          </p:cNvPicPr>
          <p:nvPr/>
        </p:nvPicPr>
        <p:blipFill rotWithShape="1">
          <a:blip r:embed="rId2"/>
          <a:srcRect b="27739"/>
          <a:stretch/>
        </p:blipFill>
        <p:spPr>
          <a:xfrm>
            <a:off x="1804000" y="1412684"/>
            <a:ext cx="8533257" cy="4116848"/>
          </a:xfrm>
          <a:prstGeom prst="rect">
            <a:avLst/>
          </a:prstGeom>
        </p:spPr>
      </p:pic>
    </p:spTree>
    <p:extLst>
      <p:ext uri="{BB962C8B-B14F-4D97-AF65-F5344CB8AC3E}">
        <p14:creationId xmlns:p14="http://schemas.microsoft.com/office/powerpoint/2010/main" val="1827380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E58ABE-4662-134F-AB9F-A9BFD98D4235}"/>
              </a:ext>
            </a:extLst>
          </p:cNvPr>
          <p:cNvSpPr txBox="1"/>
          <p:nvPr/>
        </p:nvSpPr>
        <p:spPr>
          <a:xfrm>
            <a:off x="4859614" y="1777171"/>
            <a:ext cx="2587568" cy="461665"/>
          </a:xfrm>
          <a:prstGeom prst="rect">
            <a:avLst/>
          </a:prstGeom>
          <a:noFill/>
        </p:spPr>
        <p:txBody>
          <a:bodyPr wrap="none" rtlCol="0">
            <a:spAutoFit/>
          </a:bodyPr>
          <a:lstStyle/>
          <a:p>
            <a:r>
              <a:rPr lang="en-US" sz="2400" dirty="0"/>
              <a:t>Guessing Game</a:t>
            </a:r>
          </a:p>
        </p:txBody>
      </p:sp>
      <p:sp>
        <p:nvSpPr>
          <p:cNvPr id="4" name="TextBox 3">
            <a:extLst>
              <a:ext uri="{FF2B5EF4-FFF2-40B4-BE49-F238E27FC236}">
                <a16:creationId xmlns:a16="http://schemas.microsoft.com/office/drawing/2014/main" id="{3B429E9E-7412-124D-9C5F-2C30F00A3D8D}"/>
              </a:ext>
            </a:extLst>
          </p:cNvPr>
          <p:cNvSpPr txBox="1"/>
          <p:nvPr/>
        </p:nvSpPr>
        <p:spPr>
          <a:xfrm>
            <a:off x="639288" y="2370408"/>
            <a:ext cx="10913424" cy="2117183"/>
          </a:xfrm>
          <a:prstGeom prst="rect">
            <a:avLst/>
          </a:prstGeom>
          <a:noFill/>
        </p:spPr>
        <p:txBody>
          <a:bodyPr wrap="square" rtlCol="0">
            <a:spAutoFit/>
          </a:bodyPr>
          <a:lstStyle/>
          <a:p>
            <a:pPr>
              <a:lnSpc>
                <a:spcPct val="150000"/>
              </a:lnSpc>
            </a:pPr>
            <a:r>
              <a:rPr lang="en-US" dirty="0"/>
              <a:t>A guessing game program is needed to test the intelligence of students. The WHILE loop is ideal for this as the user may guess the number first off.  Write a computer program that continues to ask the student to guess a number between 1 and 100 until the secret number is guessed. If the guess wrong, display a message ”Bad Guess - Try again.” When they guess the correct number, display the message “You guessed it!” and stop the program.</a:t>
            </a:r>
          </a:p>
        </p:txBody>
      </p:sp>
    </p:spTree>
    <p:extLst>
      <p:ext uri="{BB962C8B-B14F-4D97-AF65-F5344CB8AC3E}">
        <p14:creationId xmlns:p14="http://schemas.microsoft.com/office/powerpoint/2010/main" val="312994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48BA3-CEAD-514A-806B-7BA41F03E1CC}"/>
              </a:ext>
            </a:extLst>
          </p:cNvPr>
          <p:cNvSpPr txBox="1"/>
          <p:nvPr/>
        </p:nvSpPr>
        <p:spPr>
          <a:xfrm>
            <a:off x="1303642" y="2598003"/>
            <a:ext cx="2587568" cy="830997"/>
          </a:xfrm>
          <a:prstGeom prst="rect">
            <a:avLst/>
          </a:prstGeom>
          <a:noFill/>
        </p:spPr>
        <p:txBody>
          <a:bodyPr wrap="none" rtlCol="0">
            <a:spAutoFit/>
          </a:bodyPr>
          <a:lstStyle/>
          <a:p>
            <a:r>
              <a:rPr lang="en-US" sz="2400" dirty="0"/>
              <a:t>Guessing Game</a:t>
            </a:r>
          </a:p>
          <a:p>
            <a:pPr algn="ctr"/>
            <a:r>
              <a:rPr lang="en-US" sz="2400" dirty="0"/>
              <a:t>Solution</a:t>
            </a:r>
          </a:p>
        </p:txBody>
      </p:sp>
      <p:pic>
        <p:nvPicPr>
          <p:cNvPr id="8" name="Picture 7">
            <a:extLst>
              <a:ext uri="{FF2B5EF4-FFF2-40B4-BE49-F238E27FC236}">
                <a16:creationId xmlns:a16="http://schemas.microsoft.com/office/drawing/2014/main" id="{3D29FCC5-9928-0047-89F2-812037642884}"/>
              </a:ext>
            </a:extLst>
          </p:cNvPr>
          <p:cNvPicPr>
            <a:picLocks noChangeAspect="1"/>
          </p:cNvPicPr>
          <p:nvPr/>
        </p:nvPicPr>
        <p:blipFill rotWithShape="1">
          <a:blip r:embed="rId2"/>
          <a:srcRect l="9766" t="75839" r="16319"/>
          <a:stretch/>
        </p:blipFill>
        <p:spPr>
          <a:xfrm>
            <a:off x="8445261" y="2826164"/>
            <a:ext cx="3390181" cy="1205672"/>
          </a:xfrm>
          <a:prstGeom prst="rect">
            <a:avLst/>
          </a:prstGeom>
        </p:spPr>
      </p:pic>
      <p:pic>
        <p:nvPicPr>
          <p:cNvPr id="4" name="Picture 3">
            <a:extLst>
              <a:ext uri="{FF2B5EF4-FFF2-40B4-BE49-F238E27FC236}">
                <a16:creationId xmlns:a16="http://schemas.microsoft.com/office/drawing/2014/main" id="{27A76EA8-490A-2C4B-A923-654164BDCF02}"/>
              </a:ext>
            </a:extLst>
          </p:cNvPr>
          <p:cNvPicPr>
            <a:picLocks noChangeAspect="1"/>
          </p:cNvPicPr>
          <p:nvPr/>
        </p:nvPicPr>
        <p:blipFill rotWithShape="1">
          <a:blip r:embed="rId2"/>
          <a:srcRect l="1617" b="39713"/>
          <a:stretch/>
        </p:blipFill>
        <p:spPr>
          <a:xfrm>
            <a:off x="356558" y="1242203"/>
            <a:ext cx="7966293" cy="5311269"/>
          </a:xfrm>
          <a:prstGeom prst="rect">
            <a:avLst/>
          </a:prstGeom>
        </p:spPr>
      </p:pic>
      <p:sp>
        <p:nvSpPr>
          <p:cNvPr id="5" name="TextBox 4">
            <a:extLst>
              <a:ext uri="{FF2B5EF4-FFF2-40B4-BE49-F238E27FC236}">
                <a16:creationId xmlns:a16="http://schemas.microsoft.com/office/drawing/2014/main" id="{ACCBCBAB-25D8-564B-A77E-64A21E22D199}"/>
              </a:ext>
            </a:extLst>
          </p:cNvPr>
          <p:cNvSpPr txBox="1"/>
          <p:nvPr/>
        </p:nvSpPr>
        <p:spPr>
          <a:xfrm>
            <a:off x="4693127" y="165652"/>
            <a:ext cx="2587568" cy="830997"/>
          </a:xfrm>
          <a:prstGeom prst="rect">
            <a:avLst/>
          </a:prstGeom>
          <a:noFill/>
        </p:spPr>
        <p:txBody>
          <a:bodyPr wrap="none" rtlCol="0">
            <a:spAutoFit/>
          </a:bodyPr>
          <a:lstStyle/>
          <a:p>
            <a:pPr algn="ctr"/>
            <a:r>
              <a:rPr lang="en-US" sz="2400" dirty="0"/>
              <a:t>Guessing Game</a:t>
            </a:r>
          </a:p>
          <a:p>
            <a:pPr algn="ctr"/>
            <a:r>
              <a:rPr lang="en-US" sz="2400" dirty="0"/>
              <a:t>Solution</a:t>
            </a:r>
          </a:p>
        </p:txBody>
      </p:sp>
    </p:spTree>
    <p:extLst>
      <p:ext uri="{BB962C8B-B14F-4D97-AF65-F5344CB8AC3E}">
        <p14:creationId xmlns:p14="http://schemas.microsoft.com/office/powerpoint/2010/main" val="322388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CC0F6F-B59F-024D-B771-D858EDCD42D1}"/>
              </a:ext>
            </a:extLst>
          </p:cNvPr>
          <p:cNvSpPr txBox="1"/>
          <p:nvPr/>
        </p:nvSpPr>
        <p:spPr>
          <a:xfrm>
            <a:off x="4054415" y="368135"/>
            <a:ext cx="4083169" cy="461665"/>
          </a:xfrm>
          <a:prstGeom prst="rect">
            <a:avLst/>
          </a:prstGeom>
          <a:noFill/>
        </p:spPr>
        <p:txBody>
          <a:bodyPr wrap="none" rtlCol="0">
            <a:spAutoFit/>
          </a:bodyPr>
          <a:lstStyle/>
          <a:p>
            <a:r>
              <a:rPr lang="en-US" sz="2400" dirty="0"/>
              <a:t>Guessing Game extension</a:t>
            </a:r>
          </a:p>
        </p:txBody>
      </p:sp>
      <p:sp>
        <p:nvSpPr>
          <p:cNvPr id="4" name="TextBox 3">
            <a:extLst>
              <a:ext uri="{FF2B5EF4-FFF2-40B4-BE49-F238E27FC236}">
                <a16:creationId xmlns:a16="http://schemas.microsoft.com/office/drawing/2014/main" id="{CB344A5A-93A9-C043-94A4-05E496094842}"/>
              </a:ext>
            </a:extLst>
          </p:cNvPr>
          <p:cNvSpPr txBox="1"/>
          <p:nvPr/>
        </p:nvSpPr>
        <p:spPr>
          <a:xfrm>
            <a:off x="784288" y="1175657"/>
            <a:ext cx="10623421" cy="369332"/>
          </a:xfrm>
          <a:prstGeom prst="rect">
            <a:avLst/>
          </a:prstGeom>
          <a:noFill/>
        </p:spPr>
        <p:txBody>
          <a:bodyPr wrap="none" rtlCol="0">
            <a:spAutoFit/>
          </a:bodyPr>
          <a:lstStyle/>
          <a:p>
            <a:r>
              <a:rPr lang="en-US" dirty="0"/>
              <a:t>Extension to the Guessing Game is to make your program count the number of guesses taken.</a:t>
            </a:r>
          </a:p>
        </p:txBody>
      </p:sp>
    </p:spTree>
    <p:extLst>
      <p:ext uri="{BB962C8B-B14F-4D97-AF65-F5344CB8AC3E}">
        <p14:creationId xmlns:p14="http://schemas.microsoft.com/office/powerpoint/2010/main" val="60176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0F0BA2-9699-5F46-A53A-4B299585AC84}"/>
              </a:ext>
            </a:extLst>
          </p:cNvPr>
          <p:cNvSpPr txBox="1"/>
          <p:nvPr/>
        </p:nvSpPr>
        <p:spPr>
          <a:xfrm>
            <a:off x="4054415" y="257601"/>
            <a:ext cx="4083169" cy="830997"/>
          </a:xfrm>
          <a:prstGeom prst="rect">
            <a:avLst/>
          </a:prstGeom>
          <a:noFill/>
        </p:spPr>
        <p:txBody>
          <a:bodyPr wrap="none" rtlCol="0">
            <a:spAutoFit/>
          </a:bodyPr>
          <a:lstStyle/>
          <a:p>
            <a:pPr algn="ctr"/>
            <a:r>
              <a:rPr lang="en-US" sz="2400" dirty="0"/>
              <a:t>Guessing Game extension</a:t>
            </a:r>
          </a:p>
          <a:p>
            <a:pPr algn="ctr"/>
            <a:r>
              <a:rPr lang="en-US" sz="2400" dirty="0"/>
              <a:t>Solution</a:t>
            </a:r>
          </a:p>
        </p:txBody>
      </p:sp>
      <p:pic>
        <p:nvPicPr>
          <p:cNvPr id="6" name="Picture 5">
            <a:extLst>
              <a:ext uri="{FF2B5EF4-FFF2-40B4-BE49-F238E27FC236}">
                <a16:creationId xmlns:a16="http://schemas.microsoft.com/office/drawing/2014/main" id="{E241371A-59E5-5248-B734-83723B5C0A45}"/>
              </a:ext>
            </a:extLst>
          </p:cNvPr>
          <p:cNvPicPr>
            <a:picLocks noChangeAspect="1"/>
          </p:cNvPicPr>
          <p:nvPr/>
        </p:nvPicPr>
        <p:blipFill rotWithShape="1">
          <a:blip r:embed="rId2"/>
          <a:srcRect l="7109" t="83148" r="30625"/>
          <a:stretch/>
        </p:blipFill>
        <p:spPr>
          <a:xfrm>
            <a:off x="7953554" y="2774477"/>
            <a:ext cx="4083170" cy="1122563"/>
          </a:xfrm>
          <a:prstGeom prst="rect">
            <a:avLst/>
          </a:prstGeom>
        </p:spPr>
      </p:pic>
      <p:pic>
        <p:nvPicPr>
          <p:cNvPr id="7" name="Picture 6">
            <a:extLst>
              <a:ext uri="{FF2B5EF4-FFF2-40B4-BE49-F238E27FC236}">
                <a16:creationId xmlns:a16="http://schemas.microsoft.com/office/drawing/2014/main" id="{08D24131-D30C-C34E-97BD-9996F31EBB55}"/>
              </a:ext>
            </a:extLst>
          </p:cNvPr>
          <p:cNvPicPr>
            <a:picLocks noChangeAspect="1"/>
          </p:cNvPicPr>
          <p:nvPr/>
        </p:nvPicPr>
        <p:blipFill rotWithShape="1">
          <a:blip r:embed="rId2"/>
          <a:srcRect l="11437" b="26852"/>
          <a:stretch/>
        </p:blipFill>
        <p:spPr>
          <a:xfrm>
            <a:off x="1154981" y="1096779"/>
            <a:ext cx="6574287" cy="5515886"/>
          </a:xfrm>
          <a:prstGeom prst="rect">
            <a:avLst/>
          </a:prstGeom>
        </p:spPr>
      </p:pic>
    </p:spTree>
    <p:extLst>
      <p:ext uri="{BB962C8B-B14F-4D97-AF65-F5344CB8AC3E}">
        <p14:creationId xmlns:p14="http://schemas.microsoft.com/office/powerpoint/2010/main" val="3927452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025B-8EAB-A846-AFFF-F34B2D280390}"/>
              </a:ext>
            </a:extLst>
          </p:cNvPr>
          <p:cNvSpPr>
            <a:spLocks noGrp="1"/>
          </p:cNvSpPr>
          <p:nvPr>
            <p:ph type="title"/>
          </p:nvPr>
        </p:nvSpPr>
        <p:spPr/>
        <p:txBody>
          <a:bodyPr/>
          <a:lstStyle/>
          <a:p>
            <a:r>
              <a:rPr lang="en-US" dirty="0"/>
              <a:t> Repetition continued</a:t>
            </a:r>
          </a:p>
        </p:txBody>
      </p:sp>
    </p:spTree>
    <p:extLst>
      <p:ext uri="{BB962C8B-B14F-4D97-AF65-F5344CB8AC3E}">
        <p14:creationId xmlns:p14="http://schemas.microsoft.com/office/powerpoint/2010/main" val="1390895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FEB137-90D2-0540-93F9-3AB8694402B2}"/>
              </a:ext>
            </a:extLst>
          </p:cNvPr>
          <p:cNvSpPr txBox="1"/>
          <p:nvPr/>
        </p:nvSpPr>
        <p:spPr>
          <a:xfrm>
            <a:off x="4726875" y="331076"/>
            <a:ext cx="2823209" cy="461665"/>
          </a:xfrm>
          <a:prstGeom prst="rect">
            <a:avLst/>
          </a:prstGeom>
          <a:noFill/>
        </p:spPr>
        <p:txBody>
          <a:bodyPr wrap="none" rtlCol="0">
            <a:spAutoFit/>
          </a:bodyPr>
          <a:lstStyle/>
          <a:p>
            <a:r>
              <a:rPr lang="en-US" sz="2400" dirty="0"/>
              <a:t>500 Liter Prize Day</a:t>
            </a:r>
          </a:p>
        </p:txBody>
      </p:sp>
      <p:sp>
        <p:nvSpPr>
          <p:cNvPr id="4" name="TextBox 3">
            <a:extLst>
              <a:ext uri="{FF2B5EF4-FFF2-40B4-BE49-F238E27FC236}">
                <a16:creationId xmlns:a16="http://schemas.microsoft.com/office/drawing/2014/main" id="{F18C5DC3-FA87-7B48-B37F-08C4A9BAB6AB}"/>
              </a:ext>
            </a:extLst>
          </p:cNvPr>
          <p:cNvSpPr txBox="1"/>
          <p:nvPr/>
        </p:nvSpPr>
        <p:spPr>
          <a:xfrm>
            <a:off x="428297" y="807716"/>
            <a:ext cx="11476156" cy="1701684"/>
          </a:xfrm>
          <a:prstGeom prst="rect">
            <a:avLst/>
          </a:prstGeom>
          <a:noFill/>
        </p:spPr>
        <p:txBody>
          <a:bodyPr wrap="square" rtlCol="0">
            <a:spAutoFit/>
          </a:bodyPr>
          <a:lstStyle/>
          <a:p>
            <a:pPr>
              <a:lnSpc>
                <a:spcPct val="150000"/>
              </a:lnSpc>
            </a:pPr>
            <a:r>
              <a:rPr lang="en-US" dirty="0"/>
              <a:t>As an introductory offer to all customers of the new Rottnest Fuel Boat refilling station. The customer who purchases fuel during the time the 500</a:t>
            </a:r>
            <a:r>
              <a:rPr lang="en-US" baseline="30000" dirty="0"/>
              <a:t>th</a:t>
            </a:r>
            <a:r>
              <a:rPr lang="en-US" dirty="0"/>
              <a:t> liter is pumped will win a prize. You have been contacted by Rottnest Fuel to write a program that allows the attendant to enter the fuel used by each customer and then announce the time when 500 liters' is reached or exceeded.</a:t>
            </a:r>
          </a:p>
        </p:txBody>
      </p:sp>
      <p:pic>
        <p:nvPicPr>
          <p:cNvPr id="6" name="Picture 5">
            <a:extLst>
              <a:ext uri="{FF2B5EF4-FFF2-40B4-BE49-F238E27FC236}">
                <a16:creationId xmlns:a16="http://schemas.microsoft.com/office/drawing/2014/main" id="{F8281A6B-349C-EE4C-A91F-F3B8C6F2D539}"/>
              </a:ext>
            </a:extLst>
          </p:cNvPr>
          <p:cNvPicPr>
            <a:picLocks noChangeAspect="1"/>
          </p:cNvPicPr>
          <p:nvPr/>
        </p:nvPicPr>
        <p:blipFill rotWithShape="1">
          <a:blip r:embed="rId2"/>
          <a:srcRect l="6605" t="73321" r="24447"/>
          <a:stretch/>
        </p:blipFill>
        <p:spPr>
          <a:xfrm>
            <a:off x="8402128" y="3429001"/>
            <a:ext cx="3502325" cy="1091712"/>
          </a:xfrm>
          <a:prstGeom prst="rect">
            <a:avLst/>
          </a:prstGeom>
        </p:spPr>
      </p:pic>
      <p:pic>
        <p:nvPicPr>
          <p:cNvPr id="5" name="Picture 4">
            <a:extLst>
              <a:ext uri="{FF2B5EF4-FFF2-40B4-BE49-F238E27FC236}">
                <a16:creationId xmlns:a16="http://schemas.microsoft.com/office/drawing/2014/main" id="{99819C5A-738C-B740-B756-0DAE76E6518F}"/>
              </a:ext>
            </a:extLst>
          </p:cNvPr>
          <p:cNvPicPr>
            <a:picLocks noChangeAspect="1"/>
          </p:cNvPicPr>
          <p:nvPr/>
        </p:nvPicPr>
        <p:blipFill rotWithShape="1">
          <a:blip r:embed="rId2"/>
          <a:srcRect b="40049"/>
          <a:stretch/>
        </p:blipFill>
        <p:spPr>
          <a:xfrm>
            <a:off x="428297" y="2620111"/>
            <a:ext cx="7809929" cy="3771751"/>
          </a:xfrm>
          <a:prstGeom prst="rect">
            <a:avLst/>
          </a:prstGeom>
        </p:spPr>
      </p:pic>
      <p:sp>
        <p:nvSpPr>
          <p:cNvPr id="7" name="Action Button: Home 6">
            <a:hlinkClick r:id="rId3" action="ppaction://hlinksldjump" highlightClick="1"/>
            <a:extLst>
              <a:ext uri="{FF2B5EF4-FFF2-40B4-BE49-F238E27FC236}">
                <a16:creationId xmlns:a16="http://schemas.microsoft.com/office/drawing/2014/main" id="{91E1CFB9-8630-3248-9C48-D6F5565C6782}"/>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632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604EE4-2EA0-E749-8E44-BA68BC559EF7}"/>
              </a:ext>
            </a:extLst>
          </p:cNvPr>
          <p:cNvPicPr>
            <a:picLocks noChangeAspect="1"/>
          </p:cNvPicPr>
          <p:nvPr/>
        </p:nvPicPr>
        <p:blipFill rotWithShape="1">
          <a:blip r:embed="rId2"/>
          <a:srcRect l="13077" t="87840" r="20181" b="2267"/>
          <a:stretch/>
        </p:blipFill>
        <p:spPr>
          <a:xfrm>
            <a:off x="3799266" y="5955323"/>
            <a:ext cx="4417621" cy="475014"/>
          </a:xfrm>
          <a:prstGeom prst="rect">
            <a:avLst/>
          </a:prstGeom>
        </p:spPr>
      </p:pic>
      <p:sp>
        <p:nvSpPr>
          <p:cNvPr id="7" name="TextBox 6">
            <a:extLst>
              <a:ext uri="{FF2B5EF4-FFF2-40B4-BE49-F238E27FC236}">
                <a16:creationId xmlns:a16="http://schemas.microsoft.com/office/drawing/2014/main" id="{18BEBE50-3C11-CE4A-92BA-E0F5FAB4A3FF}"/>
              </a:ext>
            </a:extLst>
          </p:cNvPr>
          <p:cNvSpPr txBox="1"/>
          <p:nvPr/>
        </p:nvSpPr>
        <p:spPr>
          <a:xfrm>
            <a:off x="4881565" y="199292"/>
            <a:ext cx="3180679" cy="461665"/>
          </a:xfrm>
          <a:prstGeom prst="rect">
            <a:avLst/>
          </a:prstGeom>
          <a:noFill/>
        </p:spPr>
        <p:txBody>
          <a:bodyPr wrap="none" rtlCol="0">
            <a:spAutoFit/>
          </a:bodyPr>
          <a:lstStyle/>
          <a:p>
            <a:r>
              <a:rPr lang="en-US" sz="2400" dirty="0"/>
              <a:t>Wanneroo Turf Farm</a:t>
            </a:r>
          </a:p>
        </p:txBody>
      </p:sp>
      <p:sp>
        <p:nvSpPr>
          <p:cNvPr id="8" name="TextBox 7">
            <a:extLst>
              <a:ext uri="{FF2B5EF4-FFF2-40B4-BE49-F238E27FC236}">
                <a16:creationId xmlns:a16="http://schemas.microsoft.com/office/drawing/2014/main" id="{D5C33AEA-39AE-C145-BCA4-E9FDCD6BE649}"/>
              </a:ext>
            </a:extLst>
          </p:cNvPr>
          <p:cNvSpPr txBox="1"/>
          <p:nvPr/>
        </p:nvSpPr>
        <p:spPr>
          <a:xfrm>
            <a:off x="656492" y="902677"/>
            <a:ext cx="10703170" cy="1286186"/>
          </a:xfrm>
          <a:prstGeom prst="rect">
            <a:avLst/>
          </a:prstGeom>
          <a:noFill/>
        </p:spPr>
        <p:txBody>
          <a:bodyPr wrap="square" rtlCol="0">
            <a:spAutoFit/>
          </a:bodyPr>
          <a:lstStyle/>
          <a:p>
            <a:pPr>
              <a:lnSpc>
                <a:spcPct val="150000"/>
              </a:lnSpc>
            </a:pPr>
            <a:r>
              <a:rPr lang="en-US" dirty="0"/>
              <a:t>Wanneroo Turf Farm sell instant lawn for $19 per square </a:t>
            </a:r>
            <a:r>
              <a:rPr lang="en-US" dirty="0" err="1"/>
              <a:t>metre</a:t>
            </a:r>
            <a:r>
              <a:rPr lang="en-US" dirty="0"/>
              <a:t> and charges $45 for delivery. A program is required to compute the charge for customers purchasing lawn and having it delivered.</a:t>
            </a:r>
          </a:p>
        </p:txBody>
      </p:sp>
      <p:pic>
        <p:nvPicPr>
          <p:cNvPr id="6" name="Picture 5">
            <a:extLst>
              <a:ext uri="{FF2B5EF4-FFF2-40B4-BE49-F238E27FC236}">
                <a16:creationId xmlns:a16="http://schemas.microsoft.com/office/drawing/2014/main" id="{7DC17DFA-CB98-014F-9E38-5E108C4B882A}"/>
              </a:ext>
            </a:extLst>
          </p:cNvPr>
          <p:cNvPicPr>
            <a:picLocks noChangeAspect="1"/>
          </p:cNvPicPr>
          <p:nvPr/>
        </p:nvPicPr>
        <p:blipFill rotWithShape="1">
          <a:blip r:embed="rId2"/>
          <a:srcRect l="8525" r="2302" b="48310"/>
          <a:stretch/>
        </p:blipFill>
        <p:spPr>
          <a:xfrm>
            <a:off x="2005637" y="2352072"/>
            <a:ext cx="8180726" cy="3440041"/>
          </a:xfrm>
          <a:prstGeom prst="rect">
            <a:avLst/>
          </a:prstGeom>
        </p:spPr>
      </p:pic>
      <p:sp>
        <p:nvSpPr>
          <p:cNvPr id="2" name="Action Button: Home 1">
            <a:hlinkClick r:id="rId3" action="ppaction://hlinksldjump" highlightClick="1"/>
            <a:extLst>
              <a:ext uri="{FF2B5EF4-FFF2-40B4-BE49-F238E27FC236}">
                <a16:creationId xmlns:a16="http://schemas.microsoft.com/office/drawing/2014/main" id="{AAD82700-DE88-694D-89E6-A3BFF80E9171}"/>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839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D073A-CD8A-B848-8909-0B70A994DFED}"/>
              </a:ext>
            </a:extLst>
          </p:cNvPr>
          <p:cNvSpPr txBox="1"/>
          <p:nvPr/>
        </p:nvSpPr>
        <p:spPr>
          <a:xfrm>
            <a:off x="5147663" y="1479402"/>
            <a:ext cx="1896673" cy="461665"/>
          </a:xfrm>
          <a:prstGeom prst="rect">
            <a:avLst/>
          </a:prstGeom>
          <a:noFill/>
        </p:spPr>
        <p:txBody>
          <a:bodyPr wrap="none" rtlCol="0">
            <a:spAutoFit/>
          </a:bodyPr>
          <a:lstStyle/>
          <a:p>
            <a:r>
              <a:rPr lang="en-US" sz="2400" dirty="0"/>
              <a:t>JOJO disco</a:t>
            </a:r>
          </a:p>
        </p:txBody>
      </p:sp>
      <p:sp>
        <p:nvSpPr>
          <p:cNvPr id="4" name="TextBox 3">
            <a:extLst>
              <a:ext uri="{FF2B5EF4-FFF2-40B4-BE49-F238E27FC236}">
                <a16:creationId xmlns:a16="http://schemas.microsoft.com/office/drawing/2014/main" id="{C7DED8F9-75AE-C945-8A7B-DD86288E8B5C}"/>
              </a:ext>
            </a:extLst>
          </p:cNvPr>
          <p:cNvSpPr txBox="1"/>
          <p:nvPr/>
        </p:nvSpPr>
        <p:spPr>
          <a:xfrm>
            <a:off x="882869" y="2142814"/>
            <a:ext cx="10871887" cy="1286186"/>
          </a:xfrm>
          <a:prstGeom prst="rect">
            <a:avLst/>
          </a:prstGeom>
          <a:noFill/>
        </p:spPr>
        <p:txBody>
          <a:bodyPr wrap="none" rtlCol="0">
            <a:spAutoFit/>
          </a:bodyPr>
          <a:lstStyle/>
          <a:p>
            <a:pPr>
              <a:lnSpc>
                <a:spcPct val="150000"/>
              </a:lnSpc>
            </a:pPr>
            <a:r>
              <a:rPr lang="en-US" dirty="0"/>
              <a:t>JOJO disco can only hold 1000 people. The customers usually come in groups. Write a program </a:t>
            </a:r>
          </a:p>
          <a:p>
            <a:pPr>
              <a:lnSpc>
                <a:spcPct val="150000"/>
              </a:lnSpc>
            </a:pPr>
            <a:r>
              <a:rPr lang="en-US" dirty="0"/>
              <a:t>that will allow the JOJO door-keeper to enter the number of each group and tell him when the </a:t>
            </a:r>
          </a:p>
          <a:p>
            <a:pPr>
              <a:lnSpc>
                <a:spcPct val="150000"/>
              </a:lnSpc>
            </a:pPr>
            <a:r>
              <a:rPr lang="en-US" dirty="0"/>
              <a:t>limit has been exceeded.</a:t>
            </a:r>
          </a:p>
        </p:txBody>
      </p:sp>
      <p:sp>
        <p:nvSpPr>
          <p:cNvPr id="5" name="Action Button: Forwards or Next 4">
            <a:hlinkClick r:id="" action="ppaction://hlinkshowjump?jump=nextslide" highlightClick="1"/>
            <a:extLst>
              <a:ext uri="{FF2B5EF4-FFF2-40B4-BE49-F238E27FC236}">
                <a16:creationId xmlns:a16="http://schemas.microsoft.com/office/drawing/2014/main" id="{0ED8155A-C695-B648-88A7-679780ABE647}"/>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067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682DE0-AE68-8B47-B8E4-ACCA66A893C5}"/>
              </a:ext>
            </a:extLst>
          </p:cNvPr>
          <p:cNvSpPr txBox="1"/>
          <p:nvPr/>
        </p:nvSpPr>
        <p:spPr>
          <a:xfrm>
            <a:off x="5147663" y="194443"/>
            <a:ext cx="1896673" cy="830997"/>
          </a:xfrm>
          <a:prstGeom prst="rect">
            <a:avLst/>
          </a:prstGeom>
          <a:noFill/>
        </p:spPr>
        <p:txBody>
          <a:bodyPr wrap="none" rtlCol="0">
            <a:spAutoFit/>
          </a:bodyPr>
          <a:lstStyle/>
          <a:p>
            <a:pPr algn="ctr"/>
            <a:r>
              <a:rPr lang="en-US" sz="2400" dirty="0"/>
              <a:t>JOJO disco</a:t>
            </a:r>
          </a:p>
          <a:p>
            <a:pPr algn="ctr"/>
            <a:r>
              <a:rPr lang="en-US" sz="2400" dirty="0"/>
              <a:t>Solution</a:t>
            </a:r>
          </a:p>
        </p:txBody>
      </p:sp>
      <p:pic>
        <p:nvPicPr>
          <p:cNvPr id="4" name="Picture 3">
            <a:extLst>
              <a:ext uri="{FF2B5EF4-FFF2-40B4-BE49-F238E27FC236}">
                <a16:creationId xmlns:a16="http://schemas.microsoft.com/office/drawing/2014/main" id="{CE034F21-4FDC-D742-B6B7-2DE0CC1B7E23}"/>
              </a:ext>
            </a:extLst>
          </p:cNvPr>
          <p:cNvPicPr>
            <a:picLocks noChangeAspect="1"/>
          </p:cNvPicPr>
          <p:nvPr/>
        </p:nvPicPr>
        <p:blipFill rotWithShape="1">
          <a:blip r:embed="rId2"/>
          <a:srcRect l="7291" t="71948" r="24674"/>
          <a:stretch/>
        </p:blipFill>
        <p:spPr>
          <a:xfrm>
            <a:off x="9109494" y="3429000"/>
            <a:ext cx="2838090" cy="1051167"/>
          </a:xfrm>
          <a:prstGeom prst="rect">
            <a:avLst/>
          </a:prstGeom>
        </p:spPr>
      </p:pic>
      <p:pic>
        <p:nvPicPr>
          <p:cNvPr id="5" name="Picture 4">
            <a:extLst>
              <a:ext uri="{FF2B5EF4-FFF2-40B4-BE49-F238E27FC236}">
                <a16:creationId xmlns:a16="http://schemas.microsoft.com/office/drawing/2014/main" id="{67E4605D-F96F-5441-AEFF-AD23E8D31DC6}"/>
              </a:ext>
            </a:extLst>
          </p:cNvPr>
          <p:cNvPicPr>
            <a:picLocks noChangeAspect="1"/>
          </p:cNvPicPr>
          <p:nvPr/>
        </p:nvPicPr>
        <p:blipFill rotWithShape="1">
          <a:blip r:embed="rId2"/>
          <a:srcRect b="43436"/>
          <a:stretch/>
        </p:blipFill>
        <p:spPr>
          <a:xfrm>
            <a:off x="244416" y="1740560"/>
            <a:ext cx="8747566" cy="4444580"/>
          </a:xfrm>
          <a:prstGeom prst="rect">
            <a:avLst/>
          </a:prstGeom>
        </p:spPr>
      </p:pic>
      <p:sp>
        <p:nvSpPr>
          <p:cNvPr id="6" name="Action Button: Home 5">
            <a:hlinkClick r:id="rId3" action="ppaction://hlinksldjump" highlightClick="1"/>
            <a:extLst>
              <a:ext uri="{FF2B5EF4-FFF2-40B4-BE49-F238E27FC236}">
                <a16:creationId xmlns:a16="http://schemas.microsoft.com/office/drawing/2014/main" id="{17363E51-A70A-1A41-8B5E-CDD4E11F7062}"/>
              </a:ext>
            </a:extLst>
          </p:cNvPr>
          <p:cNvSpPr/>
          <p:nvPr/>
        </p:nvSpPr>
        <p:spPr>
          <a:xfrm>
            <a:off x="11078904" y="596548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86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F074F-8593-5742-B655-1807E97E985E}"/>
              </a:ext>
            </a:extLst>
          </p:cNvPr>
          <p:cNvSpPr txBox="1"/>
          <p:nvPr/>
        </p:nvSpPr>
        <p:spPr>
          <a:xfrm>
            <a:off x="4762932" y="2336714"/>
            <a:ext cx="3068469" cy="461665"/>
          </a:xfrm>
          <a:prstGeom prst="rect">
            <a:avLst/>
          </a:prstGeom>
          <a:noFill/>
        </p:spPr>
        <p:txBody>
          <a:bodyPr wrap="none" rtlCol="0">
            <a:spAutoFit/>
          </a:bodyPr>
          <a:lstStyle/>
          <a:p>
            <a:r>
              <a:rPr lang="en-US" sz="2400" dirty="0"/>
              <a:t>Bunnings Hardware</a:t>
            </a:r>
          </a:p>
        </p:txBody>
      </p:sp>
      <p:sp>
        <p:nvSpPr>
          <p:cNvPr id="4" name="TextBox 3">
            <a:extLst>
              <a:ext uri="{FF2B5EF4-FFF2-40B4-BE49-F238E27FC236}">
                <a16:creationId xmlns:a16="http://schemas.microsoft.com/office/drawing/2014/main" id="{F504DA3A-80E5-714D-8C8E-A23D3D84AC84}"/>
              </a:ext>
            </a:extLst>
          </p:cNvPr>
          <p:cNvSpPr txBox="1"/>
          <p:nvPr/>
        </p:nvSpPr>
        <p:spPr>
          <a:xfrm>
            <a:off x="696915" y="2967335"/>
            <a:ext cx="11200502" cy="923330"/>
          </a:xfrm>
          <a:prstGeom prst="rect">
            <a:avLst/>
          </a:prstGeom>
          <a:noFill/>
        </p:spPr>
        <p:txBody>
          <a:bodyPr wrap="none" rtlCol="0">
            <a:spAutoFit/>
          </a:bodyPr>
          <a:lstStyle/>
          <a:p>
            <a:r>
              <a:rPr lang="en-US" dirty="0"/>
              <a:t>Bunnings hardware needs a program that will allow stock control of a paint sale where 80 cans</a:t>
            </a:r>
          </a:p>
          <a:p>
            <a:r>
              <a:rPr lang="en-US" dirty="0"/>
              <a:t>of paint are available. Write a program that will allow the check out operator to enter the number </a:t>
            </a:r>
          </a:p>
          <a:p>
            <a:r>
              <a:rPr lang="en-US" dirty="0"/>
              <a:t>of cans purchased and advise when no more paint is left</a:t>
            </a:r>
          </a:p>
        </p:txBody>
      </p:sp>
    </p:spTree>
    <p:extLst>
      <p:ext uri="{BB962C8B-B14F-4D97-AF65-F5344CB8AC3E}">
        <p14:creationId xmlns:p14="http://schemas.microsoft.com/office/powerpoint/2010/main" val="3220868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6A30DE-1879-D44F-8DC9-EDF2DE5F66B2}"/>
              </a:ext>
            </a:extLst>
          </p:cNvPr>
          <p:cNvSpPr txBox="1"/>
          <p:nvPr/>
        </p:nvSpPr>
        <p:spPr>
          <a:xfrm>
            <a:off x="4747976" y="178419"/>
            <a:ext cx="3068469" cy="830997"/>
          </a:xfrm>
          <a:prstGeom prst="rect">
            <a:avLst/>
          </a:prstGeom>
          <a:noFill/>
        </p:spPr>
        <p:txBody>
          <a:bodyPr wrap="none" rtlCol="0">
            <a:spAutoFit/>
          </a:bodyPr>
          <a:lstStyle/>
          <a:p>
            <a:pPr algn="ctr"/>
            <a:r>
              <a:rPr lang="en-US" sz="2400" dirty="0"/>
              <a:t>Bunnings Hardware</a:t>
            </a:r>
          </a:p>
          <a:p>
            <a:pPr algn="ctr"/>
            <a:r>
              <a:rPr lang="en-US" sz="2400" dirty="0"/>
              <a:t>Solution</a:t>
            </a:r>
          </a:p>
        </p:txBody>
      </p:sp>
      <p:pic>
        <p:nvPicPr>
          <p:cNvPr id="4" name="Picture 3">
            <a:extLst>
              <a:ext uri="{FF2B5EF4-FFF2-40B4-BE49-F238E27FC236}">
                <a16:creationId xmlns:a16="http://schemas.microsoft.com/office/drawing/2014/main" id="{D4DB038D-D2CE-BE49-A7B1-3789D8826D4C}"/>
              </a:ext>
            </a:extLst>
          </p:cNvPr>
          <p:cNvPicPr>
            <a:picLocks noChangeAspect="1"/>
          </p:cNvPicPr>
          <p:nvPr/>
        </p:nvPicPr>
        <p:blipFill rotWithShape="1">
          <a:blip r:embed="rId2"/>
          <a:srcRect l="4426" t="75039" r="37312"/>
          <a:stretch/>
        </p:blipFill>
        <p:spPr>
          <a:xfrm>
            <a:off x="8100205" y="3052498"/>
            <a:ext cx="3674852" cy="1643776"/>
          </a:xfrm>
          <a:prstGeom prst="rect">
            <a:avLst/>
          </a:prstGeom>
        </p:spPr>
      </p:pic>
      <p:pic>
        <p:nvPicPr>
          <p:cNvPr id="5" name="Picture 4">
            <a:extLst>
              <a:ext uri="{FF2B5EF4-FFF2-40B4-BE49-F238E27FC236}">
                <a16:creationId xmlns:a16="http://schemas.microsoft.com/office/drawing/2014/main" id="{37041AD7-3053-2242-9CDB-E2F0E83BF174}"/>
              </a:ext>
            </a:extLst>
          </p:cNvPr>
          <p:cNvPicPr>
            <a:picLocks noChangeAspect="1"/>
          </p:cNvPicPr>
          <p:nvPr/>
        </p:nvPicPr>
        <p:blipFill rotWithShape="1">
          <a:blip r:embed="rId2"/>
          <a:srcRect l="3650" b="34349"/>
          <a:stretch/>
        </p:blipFill>
        <p:spPr>
          <a:xfrm>
            <a:off x="339867" y="1267273"/>
            <a:ext cx="7476578" cy="5319079"/>
          </a:xfrm>
          <a:prstGeom prst="rect">
            <a:avLst/>
          </a:prstGeom>
        </p:spPr>
      </p:pic>
    </p:spTree>
    <p:extLst>
      <p:ext uri="{BB962C8B-B14F-4D97-AF65-F5344CB8AC3E}">
        <p14:creationId xmlns:p14="http://schemas.microsoft.com/office/powerpoint/2010/main" val="3929686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15693B-2841-C249-9D67-938424280DE7}"/>
              </a:ext>
            </a:extLst>
          </p:cNvPr>
          <p:cNvSpPr txBox="1"/>
          <p:nvPr/>
        </p:nvSpPr>
        <p:spPr>
          <a:xfrm>
            <a:off x="4788591" y="916828"/>
            <a:ext cx="3424335" cy="461665"/>
          </a:xfrm>
          <a:prstGeom prst="rect">
            <a:avLst/>
          </a:prstGeom>
          <a:noFill/>
        </p:spPr>
        <p:txBody>
          <a:bodyPr wrap="none" rtlCol="0">
            <a:spAutoFit/>
          </a:bodyPr>
          <a:lstStyle/>
          <a:p>
            <a:r>
              <a:rPr lang="en-US" sz="2400" dirty="0"/>
              <a:t>Random Numbers Inc</a:t>
            </a:r>
          </a:p>
        </p:txBody>
      </p:sp>
      <p:sp>
        <p:nvSpPr>
          <p:cNvPr id="4" name="TextBox 3">
            <a:extLst>
              <a:ext uri="{FF2B5EF4-FFF2-40B4-BE49-F238E27FC236}">
                <a16:creationId xmlns:a16="http://schemas.microsoft.com/office/drawing/2014/main" id="{0497338D-F717-8540-9F42-111EEAE4C5F8}"/>
              </a:ext>
            </a:extLst>
          </p:cNvPr>
          <p:cNvSpPr txBox="1"/>
          <p:nvPr/>
        </p:nvSpPr>
        <p:spPr>
          <a:xfrm>
            <a:off x="477281" y="1539412"/>
            <a:ext cx="11237437" cy="3779176"/>
          </a:xfrm>
          <a:prstGeom prst="rect">
            <a:avLst/>
          </a:prstGeom>
          <a:noFill/>
        </p:spPr>
        <p:txBody>
          <a:bodyPr wrap="square" rtlCol="0">
            <a:spAutoFit/>
          </a:bodyPr>
          <a:lstStyle/>
          <a:p>
            <a:pPr>
              <a:lnSpc>
                <a:spcPct val="150000"/>
              </a:lnSpc>
            </a:pPr>
            <a:r>
              <a:rPr lang="en-US" dirty="0"/>
              <a:t>Random Numbers Inc wants a program that will simulate a die being thrown (the numbers are from</a:t>
            </a:r>
          </a:p>
          <a:p>
            <a:pPr>
              <a:lnSpc>
                <a:spcPct val="150000"/>
              </a:lnSpc>
            </a:pPr>
            <a:r>
              <a:rPr lang="en-US" dirty="0"/>
              <a:t>1 -12.  The idea is that the user enters the number they want to throw and then bet on how many</a:t>
            </a:r>
          </a:p>
          <a:p>
            <a:pPr>
              <a:lnSpc>
                <a:spcPct val="150000"/>
              </a:lnSpc>
            </a:pPr>
            <a:r>
              <a:rPr lang="en-US" dirty="0"/>
              <a:t>throws it takes to get the number. You have been contracted to write this program. You will need to</a:t>
            </a:r>
          </a:p>
          <a:p>
            <a:pPr>
              <a:lnSpc>
                <a:spcPct val="150000"/>
              </a:lnSpc>
            </a:pPr>
            <a:r>
              <a:rPr lang="en-US" dirty="0"/>
              <a:t>use two pieces of code:</a:t>
            </a:r>
          </a:p>
          <a:p>
            <a:pPr algn="ctr">
              <a:lnSpc>
                <a:spcPct val="150000"/>
              </a:lnSpc>
            </a:pPr>
            <a:r>
              <a:rPr lang="en-AU" dirty="0">
                <a:solidFill>
                  <a:srgbClr val="FFC000"/>
                </a:solidFill>
              </a:rPr>
              <a:t>from</a:t>
            </a:r>
            <a:r>
              <a:rPr lang="en-AU" dirty="0"/>
              <a:t> random </a:t>
            </a:r>
            <a:r>
              <a:rPr lang="en-AU" dirty="0">
                <a:solidFill>
                  <a:srgbClr val="FFC000"/>
                </a:solidFill>
              </a:rPr>
              <a:t>import</a:t>
            </a:r>
            <a:r>
              <a:rPr lang="en-AU" dirty="0"/>
              <a:t> </a:t>
            </a:r>
            <a:r>
              <a:rPr lang="en-AU" dirty="0" err="1"/>
              <a:t>randint</a:t>
            </a:r>
            <a:endParaRPr lang="en-AU" dirty="0"/>
          </a:p>
          <a:p>
            <a:pPr algn="ctr">
              <a:lnSpc>
                <a:spcPct val="150000"/>
              </a:lnSpc>
            </a:pPr>
            <a:r>
              <a:rPr lang="en-AU" dirty="0"/>
              <a:t>dice_1 = </a:t>
            </a:r>
            <a:r>
              <a:rPr lang="en-AU" dirty="0" err="1"/>
              <a:t>randint</a:t>
            </a:r>
            <a:r>
              <a:rPr lang="en-AU" dirty="0"/>
              <a:t>(1, 12)</a:t>
            </a:r>
          </a:p>
          <a:p>
            <a:pPr algn="ctr">
              <a:lnSpc>
                <a:spcPct val="150000"/>
              </a:lnSpc>
            </a:pPr>
            <a:endParaRPr lang="en-US" dirty="0"/>
          </a:p>
          <a:p>
            <a:pPr>
              <a:lnSpc>
                <a:spcPct val="150000"/>
              </a:lnSpc>
            </a:pPr>
            <a:r>
              <a:rPr lang="en-US" dirty="0"/>
              <a:t>You will need a loop and an input () function to simulate the die being thrown. The die continues to </a:t>
            </a:r>
          </a:p>
          <a:p>
            <a:pPr>
              <a:lnSpc>
                <a:spcPct val="150000"/>
              </a:lnSpc>
            </a:pPr>
            <a:r>
              <a:rPr lang="en-US" dirty="0"/>
              <a:t>be thrown until the selected number is obtained and report how many throws it took to get it.</a:t>
            </a:r>
          </a:p>
        </p:txBody>
      </p:sp>
    </p:spTree>
    <p:extLst>
      <p:ext uri="{BB962C8B-B14F-4D97-AF65-F5344CB8AC3E}">
        <p14:creationId xmlns:p14="http://schemas.microsoft.com/office/powerpoint/2010/main" val="1469362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1DE0A2-DFED-4145-BB70-6FAC4DC8B8A4}"/>
              </a:ext>
            </a:extLst>
          </p:cNvPr>
          <p:cNvSpPr txBox="1"/>
          <p:nvPr/>
        </p:nvSpPr>
        <p:spPr>
          <a:xfrm>
            <a:off x="4383832" y="141988"/>
            <a:ext cx="3424335" cy="830997"/>
          </a:xfrm>
          <a:prstGeom prst="rect">
            <a:avLst/>
          </a:prstGeom>
          <a:noFill/>
        </p:spPr>
        <p:txBody>
          <a:bodyPr wrap="none" rtlCol="0">
            <a:spAutoFit/>
          </a:bodyPr>
          <a:lstStyle/>
          <a:p>
            <a:pPr algn="ctr"/>
            <a:r>
              <a:rPr lang="en-US" sz="2400" dirty="0"/>
              <a:t>Random Numbers Inc</a:t>
            </a:r>
          </a:p>
          <a:p>
            <a:pPr algn="ctr"/>
            <a:r>
              <a:rPr lang="en-US" sz="2400" dirty="0"/>
              <a:t>Solution</a:t>
            </a:r>
          </a:p>
        </p:txBody>
      </p:sp>
      <p:pic>
        <p:nvPicPr>
          <p:cNvPr id="4" name="Picture 3">
            <a:extLst>
              <a:ext uri="{FF2B5EF4-FFF2-40B4-BE49-F238E27FC236}">
                <a16:creationId xmlns:a16="http://schemas.microsoft.com/office/drawing/2014/main" id="{D5A4D62D-0164-1647-84D2-F0C151B8699A}"/>
              </a:ext>
            </a:extLst>
          </p:cNvPr>
          <p:cNvPicPr>
            <a:picLocks noChangeAspect="1"/>
          </p:cNvPicPr>
          <p:nvPr/>
        </p:nvPicPr>
        <p:blipFill rotWithShape="1">
          <a:blip r:embed="rId2"/>
          <a:srcRect l="3043" t="81306" r="28631" b="400"/>
          <a:stretch/>
        </p:blipFill>
        <p:spPr>
          <a:xfrm>
            <a:off x="3786997" y="5608557"/>
            <a:ext cx="5149970" cy="1107455"/>
          </a:xfrm>
          <a:prstGeom prst="rect">
            <a:avLst/>
          </a:prstGeom>
        </p:spPr>
      </p:pic>
      <p:pic>
        <p:nvPicPr>
          <p:cNvPr id="5" name="Picture 4">
            <a:extLst>
              <a:ext uri="{FF2B5EF4-FFF2-40B4-BE49-F238E27FC236}">
                <a16:creationId xmlns:a16="http://schemas.microsoft.com/office/drawing/2014/main" id="{A02144D6-5185-DF44-9DF1-BED218CE6CF1}"/>
              </a:ext>
            </a:extLst>
          </p:cNvPr>
          <p:cNvPicPr>
            <a:picLocks noChangeAspect="1"/>
          </p:cNvPicPr>
          <p:nvPr/>
        </p:nvPicPr>
        <p:blipFill rotWithShape="1">
          <a:blip r:embed="rId2"/>
          <a:srcRect l="2965" b="26390"/>
          <a:stretch/>
        </p:blipFill>
        <p:spPr>
          <a:xfrm>
            <a:off x="2369700" y="972985"/>
            <a:ext cx="7452597" cy="4540865"/>
          </a:xfrm>
          <a:prstGeom prst="rect">
            <a:avLst/>
          </a:prstGeom>
        </p:spPr>
      </p:pic>
    </p:spTree>
    <p:extLst>
      <p:ext uri="{BB962C8B-B14F-4D97-AF65-F5344CB8AC3E}">
        <p14:creationId xmlns:p14="http://schemas.microsoft.com/office/powerpoint/2010/main" val="1718954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8C63-8C93-9140-ACD5-081BB39D0B9C}"/>
              </a:ext>
            </a:extLst>
          </p:cNvPr>
          <p:cNvSpPr>
            <a:spLocks noGrp="1"/>
          </p:cNvSpPr>
          <p:nvPr>
            <p:ph type="title"/>
          </p:nvPr>
        </p:nvSpPr>
        <p:spPr/>
        <p:txBody>
          <a:bodyPr/>
          <a:lstStyle/>
          <a:p>
            <a:r>
              <a:rPr lang="en-US" dirty="0"/>
              <a:t>Repetition: FOR LOOP</a:t>
            </a:r>
          </a:p>
        </p:txBody>
      </p:sp>
    </p:spTree>
    <p:extLst>
      <p:ext uri="{BB962C8B-B14F-4D97-AF65-F5344CB8AC3E}">
        <p14:creationId xmlns:p14="http://schemas.microsoft.com/office/powerpoint/2010/main" val="1265395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EF92A-FC8A-4049-B8B2-B8488C8CBCFB}"/>
              </a:ext>
            </a:extLst>
          </p:cNvPr>
          <p:cNvSpPr txBox="1"/>
          <p:nvPr/>
        </p:nvSpPr>
        <p:spPr>
          <a:xfrm>
            <a:off x="5122816" y="536028"/>
            <a:ext cx="1946367" cy="461665"/>
          </a:xfrm>
          <a:prstGeom prst="rect">
            <a:avLst/>
          </a:prstGeom>
          <a:noFill/>
        </p:spPr>
        <p:txBody>
          <a:bodyPr wrap="none" rtlCol="0">
            <a:spAutoFit/>
          </a:bodyPr>
          <a:lstStyle/>
          <a:p>
            <a:r>
              <a:rPr lang="en-US" sz="2400" dirty="0"/>
              <a:t>Total Scores</a:t>
            </a:r>
          </a:p>
        </p:txBody>
      </p:sp>
      <p:sp>
        <p:nvSpPr>
          <p:cNvPr id="4" name="TextBox 3">
            <a:extLst>
              <a:ext uri="{FF2B5EF4-FFF2-40B4-BE49-F238E27FC236}">
                <a16:creationId xmlns:a16="http://schemas.microsoft.com/office/drawing/2014/main" id="{33D87D37-170B-C748-9D6F-83ABE523C770}"/>
              </a:ext>
            </a:extLst>
          </p:cNvPr>
          <p:cNvSpPr txBox="1"/>
          <p:nvPr/>
        </p:nvSpPr>
        <p:spPr>
          <a:xfrm>
            <a:off x="751426" y="997693"/>
            <a:ext cx="8886560" cy="646331"/>
          </a:xfrm>
          <a:prstGeom prst="rect">
            <a:avLst/>
          </a:prstGeom>
          <a:noFill/>
        </p:spPr>
        <p:txBody>
          <a:bodyPr wrap="square" rtlCol="0">
            <a:spAutoFit/>
          </a:bodyPr>
          <a:lstStyle/>
          <a:p>
            <a:r>
              <a:rPr lang="en-US" dirty="0"/>
              <a:t>You have been contracted to write a program that will calculate the total of the scores of the11 players in the Wanneroo cricket team.</a:t>
            </a:r>
          </a:p>
        </p:txBody>
      </p:sp>
      <p:pic>
        <p:nvPicPr>
          <p:cNvPr id="8" name="Picture 7">
            <a:extLst>
              <a:ext uri="{FF2B5EF4-FFF2-40B4-BE49-F238E27FC236}">
                <a16:creationId xmlns:a16="http://schemas.microsoft.com/office/drawing/2014/main" id="{B320CA53-01BC-754C-AC3D-0A356E3F2526}"/>
              </a:ext>
            </a:extLst>
          </p:cNvPr>
          <p:cNvPicPr>
            <a:picLocks noChangeAspect="1"/>
          </p:cNvPicPr>
          <p:nvPr/>
        </p:nvPicPr>
        <p:blipFill>
          <a:blip r:embed="rId2"/>
          <a:stretch>
            <a:fillRect/>
          </a:stretch>
        </p:blipFill>
        <p:spPr>
          <a:xfrm>
            <a:off x="1329495" y="1742346"/>
            <a:ext cx="7200562" cy="4346682"/>
          </a:xfrm>
          <a:prstGeom prst="rect">
            <a:avLst/>
          </a:prstGeom>
        </p:spPr>
      </p:pic>
      <p:pic>
        <p:nvPicPr>
          <p:cNvPr id="10" name="Picture 9">
            <a:extLst>
              <a:ext uri="{FF2B5EF4-FFF2-40B4-BE49-F238E27FC236}">
                <a16:creationId xmlns:a16="http://schemas.microsoft.com/office/drawing/2014/main" id="{C086AA6D-A353-3E47-AB3B-54154C80AD10}"/>
              </a:ext>
            </a:extLst>
          </p:cNvPr>
          <p:cNvPicPr>
            <a:picLocks noChangeAspect="1"/>
          </p:cNvPicPr>
          <p:nvPr/>
        </p:nvPicPr>
        <p:blipFill>
          <a:blip r:embed="rId3"/>
          <a:stretch>
            <a:fillRect/>
          </a:stretch>
        </p:blipFill>
        <p:spPr>
          <a:xfrm>
            <a:off x="9376432" y="685123"/>
            <a:ext cx="1764008" cy="5913797"/>
          </a:xfrm>
          <a:prstGeom prst="rect">
            <a:avLst/>
          </a:prstGeom>
        </p:spPr>
      </p:pic>
      <p:sp>
        <p:nvSpPr>
          <p:cNvPr id="6" name="Action Button: Home 5">
            <a:hlinkClick r:id="rId4" action="ppaction://hlinksldjump" highlightClick="1"/>
            <a:extLst>
              <a:ext uri="{FF2B5EF4-FFF2-40B4-BE49-F238E27FC236}">
                <a16:creationId xmlns:a16="http://schemas.microsoft.com/office/drawing/2014/main" id="{CF632202-DBC1-DD44-A55B-78289F68C737}"/>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272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2A93AE-CF89-2E4C-8A0A-EF1D574F0A76}"/>
              </a:ext>
            </a:extLst>
          </p:cNvPr>
          <p:cNvSpPr txBox="1"/>
          <p:nvPr/>
        </p:nvSpPr>
        <p:spPr>
          <a:xfrm>
            <a:off x="5048277" y="1660974"/>
            <a:ext cx="2095445" cy="461665"/>
          </a:xfrm>
          <a:prstGeom prst="rect">
            <a:avLst/>
          </a:prstGeom>
          <a:noFill/>
        </p:spPr>
        <p:txBody>
          <a:bodyPr wrap="none" rtlCol="0">
            <a:spAutoFit/>
          </a:bodyPr>
          <a:lstStyle/>
          <a:p>
            <a:r>
              <a:rPr lang="en-US" sz="2400" dirty="0"/>
              <a:t>Various Tasks</a:t>
            </a:r>
          </a:p>
        </p:txBody>
      </p:sp>
      <p:sp>
        <p:nvSpPr>
          <p:cNvPr id="4" name="TextBox 3">
            <a:extLst>
              <a:ext uri="{FF2B5EF4-FFF2-40B4-BE49-F238E27FC236}">
                <a16:creationId xmlns:a16="http://schemas.microsoft.com/office/drawing/2014/main" id="{84017584-BD2D-CA49-89E4-93D3022EB699}"/>
              </a:ext>
            </a:extLst>
          </p:cNvPr>
          <p:cNvSpPr txBox="1"/>
          <p:nvPr/>
        </p:nvSpPr>
        <p:spPr>
          <a:xfrm>
            <a:off x="1273442" y="2334704"/>
            <a:ext cx="9645114" cy="2862322"/>
          </a:xfrm>
          <a:prstGeom prst="rect">
            <a:avLst/>
          </a:prstGeom>
          <a:noFill/>
        </p:spPr>
        <p:txBody>
          <a:bodyPr wrap="square" rtlCol="0">
            <a:spAutoFit/>
          </a:bodyPr>
          <a:lstStyle/>
          <a:p>
            <a:r>
              <a:rPr lang="en-US" dirty="0"/>
              <a:t>Create as series of small programs to demonstrate each of the following.</a:t>
            </a:r>
          </a:p>
          <a:p>
            <a:endParaRPr lang="en-US" dirty="0"/>
          </a:p>
          <a:p>
            <a:pPr marL="342900" indent="-342900">
              <a:buFont typeface="+mj-lt"/>
              <a:buAutoNum type="alphaLcParenR"/>
            </a:pPr>
            <a:r>
              <a:rPr lang="en-US" dirty="0"/>
              <a:t>Print the integers from 1 to 100</a:t>
            </a:r>
          </a:p>
          <a:p>
            <a:pPr marL="342900" indent="-342900">
              <a:buFont typeface="+mj-lt"/>
              <a:buAutoNum type="alphaLcParenR"/>
            </a:pPr>
            <a:r>
              <a:rPr lang="en-US" dirty="0"/>
              <a:t>Print the even numbers from 2 to 200</a:t>
            </a:r>
          </a:p>
          <a:p>
            <a:pPr marL="342900" indent="-342900">
              <a:buFont typeface="+mj-lt"/>
              <a:buAutoNum type="alphaLcParenR"/>
            </a:pPr>
            <a:r>
              <a:rPr lang="en-US" dirty="0"/>
              <a:t>Count down from 100 to 1</a:t>
            </a:r>
          </a:p>
          <a:p>
            <a:pPr marL="342900" indent="-342900">
              <a:buFont typeface="+mj-lt"/>
              <a:buAutoNum type="alphaLcParenR"/>
            </a:pPr>
            <a:r>
              <a:rPr lang="en-US" dirty="0"/>
              <a:t>Counts from any start number to any finish number counting up or down by any step size</a:t>
            </a:r>
          </a:p>
          <a:p>
            <a:pPr marL="342900" indent="-342900">
              <a:buFont typeface="+mj-lt"/>
              <a:buAutoNum type="alphaLcParenR"/>
            </a:pPr>
            <a:r>
              <a:rPr lang="en-US" dirty="0"/>
              <a:t>Add the numbers from 1 to 100</a:t>
            </a:r>
          </a:p>
          <a:p>
            <a:pPr marL="342900" indent="-342900">
              <a:buFont typeface="+mj-lt"/>
              <a:buAutoNum type="alphaLcParenR"/>
            </a:pPr>
            <a:r>
              <a:rPr lang="en-US" dirty="0"/>
              <a:t>Print any number of </a:t>
            </a:r>
            <a:r>
              <a:rPr lang="en-US" dirty="0" err="1"/>
              <a:t>smily</a:t>
            </a:r>
            <a:r>
              <a:rPr lang="en-US" dirty="0"/>
              <a:t> faces </a:t>
            </a:r>
            <a:r>
              <a:rPr lang="en-US" dirty="0">
                <a:sym typeface="Wingdings" pitchFamily="2" charset="2"/>
              </a:rPr>
              <a:t> required by the user</a:t>
            </a:r>
            <a:endParaRPr lang="en-US" dirty="0"/>
          </a:p>
          <a:p>
            <a:pPr marL="342900" indent="-342900">
              <a:buFont typeface="+mj-lt"/>
              <a:buAutoNum type="alphaLcParenR"/>
            </a:pPr>
            <a:endParaRPr lang="en-US" dirty="0"/>
          </a:p>
        </p:txBody>
      </p:sp>
      <p:sp>
        <p:nvSpPr>
          <p:cNvPr id="5" name="Action Button: Forwards or Next 4">
            <a:hlinkClick r:id="" action="ppaction://hlinkshowjump?jump=nextslide" highlightClick="1"/>
            <a:extLst>
              <a:ext uri="{FF2B5EF4-FFF2-40B4-BE49-F238E27FC236}">
                <a16:creationId xmlns:a16="http://schemas.microsoft.com/office/drawing/2014/main" id="{5A62DC7A-029E-A44C-8061-F283B9C4D2E3}"/>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140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10A96-D47D-0F41-8977-877DAB65BC6D}"/>
              </a:ext>
            </a:extLst>
          </p:cNvPr>
          <p:cNvSpPr txBox="1"/>
          <p:nvPr/>
        </p:nvSpPr>
        <p:spPr>
          <a:xfrm>
            <a:off x="5048277" y="310260"/>
            <a:ext cx="2095445" cy="830997"/>
          </a:xfrm>
          <a:prstGeom prst="rect">
            <a:avLst/>
          </a:prstGeom>
          <a:noFill/>
        </p:spPr>
        <p:txBody>
          <a:bodyPr wrap="none" rtlCol="0">
            <a:spAutoFit/>
          </a:bodyPr>
          <a:lstStyle/>
          <a:p>
            <a:pPr algn="ctr"/>
            <a:r>
              <a:rPr lang="en-US" sz="2400" dirty="0"/>
              <a:t>Various Tasks</a:t>
            </a:r>
          </a:p>
          <a:p>
            <a:pPr algn="ctr"/>
            <a:r>
              <a:rPr lang="en-US" sz="2400" dirty="0"/>
              <a:t>Solutions</a:t>
            </a:r>
          </a:p>
        </p:txBody>
      </p:sp>
      <p:pic>
        <p:nvPicPr>
          <p:cNvPr id="6" name="Picture 5">
            <a:extLst>
              <a:ext uri="{FF2B5EF4-FFF2-40B4-BE49-F238E27FC236}">
                <a16:creationId xmlns:a16="http://schemas.microsoft.com/office/drawing/2014/main" id="{1A516C22-337D-8C42-A3C8-4BD426465166}"/>
              </a:ext>
            </a:extLst>
          </p:cNvPr>
          <p:cNvPicPr>
            <a:picLocks noChangeAspect="1"/>
          </p:cNvPicPr>
          <p:nvPr/>
        </p:nvPicPr>
        <p:blipFill>
          <a:blip r:embed="rId2"/>
          <a:stretch>
            <a:fillRect/>
          </a:stretch>
        </p:blipFill>
        <p:spPr>
          <a:xfrm>
            <a:off x="2696524" y="1453819"/>
            <a:ext cx="6798952" cy="4495569"/>
          </a:xfrm>
          <a:prstGeom prst="rect">
            <a:avLst/>
          </a:prstGeom>
        </p:spPr>
      </p:pic>
      <p:sp>
        <p:nvSpPr>
          <p:cNvPr id="4" name="Action Button: Forwards or Next 3">
            <a:hlinkClick r:id="" action="ppaction://hlinkshowjump?jump=nextslide" highlightClick="1"/>
            <a:extLst>
              <a:ext uri="{FF2B5EF4-FFF2-40B4-BE49-F238E27FC236}">
                <a16:creationId xmlns:a16="http://schemas.microsoft.com/office/drawing/2014/main" id="{086BDCA0-EA13-D241-9360-076D0EE15991}"/>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91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42D625-2233-D947-8796-50F6FA940D5D}"/>
              </a:ext>
            </a:extLst>
          </p:cNvPr>
          <p:cNvSpPr txBox="1"/>
          <p:nvPr/>
        </p:nvSpPr>
        <p:spPr>
          <a:xfrm>
            <a:off x="4478409" y="1696790"/>
            <a:ext cx="3235181" cy="461665"/>
          </a:xfrm>
          <a:prstGeom prst="rect">
            <a:avLst/>
          </a:prstGeom>
          <a:noFill/>
        </p:spPr>
        <p:txBody>
          <a:bodyPr wrap="none" rtlCol="0">
            <a:spAutoFit/>
          </a:bodyPr>
          <a:lstStyle/>
          <a:p>
            <a:r>
              <a:rPr lang="en-US" sz="2400" dirty="0"/>
              <a:t>Tony Rider’s Curtains</a:t>
            </a:r>
          </a:p>
        </p:txBody>
      </p:sp>
      <p:sp>
        <p:nvSpPr>
          <p:cNvPr id="7" name="TextBox 6">
            <a:extLst>
              <a:ext uri="{FF2B5EF4-FFF2-40B4-BE49-F238E27FC236}">
                <a16:creationId xmlns:a16="http://schemas.microsoft.com/office/drawing/2014/main" id="{6557DEA7-6B2B-7445-8F30-21F1A60E62A3}"/>
              </a:ext>
            </a:extLst>
          </p:cNvPr>
          <p:cNvSpPr txBox="1"/>
          <p:nvPr/>
        </p:nvSpPr>
        <p:spPr>
          <a:xfrm>
            <a:off x="385942" y="2366020"/>
            <a:ext cx="10931198" cy="2948179"/>
          </a:xfrm>
          <a:prstGeom prst="rect">
            <a:avLst/>
          </a:prstGeom>
          <a:noFill/>
        </p:spPr>
        <p:txBody>
          <a:bodyPr wrap="none" rtlCol="0">
            <a:spAutoFit/>
          </a:bodyPr>
          <a:lstStyle/>
          <a:p>
            <a:pPr>
              <a:lnSpc>
                <a:spcPct val="150000"/>
              </a:lnSpc>
            </a:pPr>
            <a:r>
              <a:rPr lang="en-US" dirty="0"/>
              <a:t>Tony Rider’s Curtains charge $28 per meter of material and a fixed charge of $105 when making</a:t>
            </a:r>
          </a:p>
          <a:p>
            <a:pPr>
              <a:lnSpc>
                <a:spcPct val="150000"/>
              </a:lnSpc>
            </a:pPr>
            <a:r>
              <a:rPr lang="en-US" dirty="0"/>
              <a:t>curtains for customers. A program is to be created to perform the calculations for Tony Rider. </a:t>
            </a:r>
          </a:p>
          <a:p>
            <a:pPr marL="285750" indent="-285750">
              <a:lnSpc>
                <a:spcPct val="150000"/>
              </a:lnSpc>
              <a:buFont typeface="Arial" panose="020B0604020202020204" pitchFamily="34" charset="0"/>
              <a:buChar char="•"/>
            </a:pPr>
            <a:r>
              <a:rPr lang="en-US" dirty="0"/>
              <a:t>First the number of meters  is needed. </a:t>
            </a:r>
          </a:p>
          <a:p>
            <a:pPr marL="285750" indent="-285750">
              <a:lnSpc>
                <a:spcPct val="150000"/>
              </a:lnSpc>
              <a:buFont typeface="Arial" panose="020B0604020202020204" pitchFamily="34" charset="0"/>
              <a:buChar char="•"/>
            </a:pPr>
            <a:r>
              <a:rPr lang="en-US" dirty="0"/>
              <a:t>The cost can then be calculated by multiplying this by 28 and adding 105. </a:t>
            </a:r>
          </a:p>
          <a:p>
            <a:pPr marL="285750" indent="-285750">
              <a:lnSpc>
                <a:spcPct val="150000"/>
              </a:lnSpc>
              <a:buFont typeface="Arial" panose="020B0604020202020204" pitchFamily="34" charset="0"/>
              <a:buChar char="•"/>
            </a:pPr>
            <a:r>
              <a:rPr lang="en-US" dirty="0"/>
              <a:t>Complete a plan for this program to assist Tony Rider in the calculation of his customer’s</a:t>
            </a:r>
          </a:p>
          <a:p>
            <a:pPr>
              <a:lnSpc>
                <a:spcPct val="150000"/>
              </a:lnSpc>
            </a:pPr>
            <a:r>
              <a:rPr lang="en-US" dirty="0"/>
              <a:t>    accounts. </a:t>
            </a:r>
          </a:p>
          <a:p>
            <a:pPr algn="ctr">
              <a:lnSpc>
                <a:spcPct val="150000"/>
              </a:lnSpc>
            </a:pPr>
            <a:r>
              <a:rPr lang="en-US" dirty="0"/>
              <a:t>Use the Turf Program as a guide to creating this program</a:t>
            </a:r>
          </a:p>
        </p:txBody>
      </p:sp>
      <p:sp>
        <p:nvSpPr>
          <p:cNvPr id="2" name="Action Button: Forwards or Next 1">
            <a:hlinkClick r:id="" action="ppaction://hlinkshowjump?jump=nextslide" highlightClick="1"/>
            <a:extLst>
              <a:ext uri="{FF2B5EF4-FFF2-40B4-BE49-F238E27FC236}">
                <a16:creationId xmlns:a16="http://schemas.microsoft.com/office/drawing/2014/main" id="{CDD982E4-E9DF-BD4D-836C-5F451CB90291}"/>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879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10A96-D47D-0F41-8977-877DAB65BC6D}"/>
              </a:ext>
            </a:extLst>
          </p:cNvPr>
          <p:cNvSpPr txBox="1"/>
          <p:nvPr/>
        </p:nvSpPr>
        <p:spPr>
          <a:xfrm>
            <a:off x="5048277" y="310260"/>
            <a:ext cx="2095445" cy="830997"/>
          </a:xfrm>
          <a:prstGeom prst="rect">
            <a:avLst/>
          </a:prstGeom>
          <a:noFill/>
        </p:spPr>
        <p:txBody>
          <a:bodyPr wrap="none" rtlCol="0">
            <a:spAutoFit/>
          </a:bodyPr>
          <a:lstStyle/>
          <a:p>
            <a:pPr algn="ctr"/>
            <a:r>
              <a:rPr lang="en-US" sz="2400" dirty="0"/>
              <a:t>Various Tasks</a:t>
            </a:r>
          </a:p>
          <a:p>
            <a:pPr algn="ctr"/>
            <a:r>
              <a:rPr lang="en-US" sz="2400" dirty="0"/>
              <a:t>Solutions</a:t>
            </a:r>
          </a:p>
        </p:txBody>
      </p:sp>
      <p:pic>
        <p:nvPicPr>
          <p:cNvPr id="4" name="Picture 3">
            <a:extLst>
              <a:ext uri="{FF2B5EF4-FFF2-40B4-BE49-F238E27FC236}">
                <a16:creationId xmlns:a16="http://schemas.microsoft.com/office/drawing/2014/main" id="{443CE200-A08C-2143-AF3E-7DCAE20507F7}"/>
              </a:ext>
            </a:extLst>
          </p:cNvPr>
          <p:cNvPicPr>
            <a:picLocks noChangeAspect="1"/>
          </p:cNvPicPr>
          <p:nvPr/>
        </p:nvPicPr>
        <p:blipFill>
          <a:blip r:embed="rId2"/>
          <a:stretch>
            <a:fillRect/>
          </a:stretch>
        </p:blipFill>
        <p:spPr>
          <a:xfrm>
            <a:off x="349250" y="1384300"/>
            <a:ext cx="11493500" cy="4089400"/>
          </a:xfrm>
          <a:prstGeom prst="rect">
            <a:avLst/>
          </a:prstGeom>
        </p:spPr>
      </p:pic>
      <p:sp>
        <p:nvSpPr>
          <p:cNvPr id="5" name="Action Button: Forwards or Next 4">
            <a:hlinkClick r:id="" action="ppaction://hlinkshowjump?jump=nextslide" highlightClick="1"/>
            <a:extLst>
              <a:ext uri="{FF2B5EF4-FFF2-40B4-BE49-F238E27FC236}">
                <a16:creationId xmlns:a16="http://schemas.microsoft.com/office/drawing/2014/main" id="{2EB2577C-551B-C54C-BC9E-F20E0842A721}"/>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888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10A96-D47D-0F41-8977-877DAB65BC6D}"/>
              </a:ext>
            </a:extLst>
          </p:cNvPr>
          <p:cNvSpPr txBox="1"/>
          <p:nvPr/>
        </p:nvSpPr>
        <p:spPr>
          <a:xfrm>
            <a:off x="5048277" y="310260"/>
            <a:ext cx="2095445" cy="830997"/>
          </a:xfrm>
          <a:prstGeom prst="rect">
            <a:avLst/>
          </a:prstGeom>
          <a:noFill/>
        </p:spPr>
        <p:txBody>
          <a:bodyPr wrap="none" rtlCol="0">
            <a:spAutoFit/>
          </a:bodyPr>
          <a:lstStyle/>
          <a:p>
            <a:pPr algn="ctr"/>
            <a:r>
              <a:rPr lang="en-US" sz="2400" dirty="0"/>
              <a:t>Various Tasks</a:t>
            </a:r>
          </a:p>
          <a:p>
            <a:pPr algn="ctr"/>
            <a:r>
              <a:rPr lang="en-US" sz="2400" dirty="0"/>
              <a:t>Solutions</a:t>
            </a:r>
          </a:p>
        </p:txBody>
      </p:sp>
      <p:pic>
        <p:nvPicPr>
          <p:cNvPr id="4" name="Picture 3">
            <a:extLst>
              <a:ext uri="{FF2B5EF4-FFF2-40B4-BE49-F238E27FC236}">
                <a16:creationId xmlns:a16="http://schemas.microsoft.com/office/drawing/2014/main" id="{5E068E60-C064-A04D-A936-FBB077CF5EA6}"/>
              </a:ext>
            </a:extLst>
          </p:cNvPr>
          <p:cNvPicPr>
            <a:picLocks noChangeAspect="1"/>
          </p:cNvPicPr>
          <p:nvPr/>
        </p:nvPicPr>
        <p:blipFill>
          <a:blip r:embed="rId2"/>
          <a:stretch>
            <a:fillRect/>
          </a:stretch>
        </p:blipFill>
        <p:spPr>
          <a:xfrm>
            <a:off x="964292" y="1353539"/>
            <a:ext cx="9615634" cy="4120986"/>
          </a:xfrm>
          <a:prstGeom prst="rect">
            <a:avLst/>
          </a:prstGeom>
        </p:spPr>
      </p:pic>
      <p:sp>
        <p:nvSpPr>
          <p:cNvPr id="5" name="Action Button: Home 4">
            <a:hlinkClick r:id="rId3" action="ppaction://hlinksldjump" highlightClick="1"/>
            <a:extLst>
              <a:ext uri="{FF2B5EF4-FFF2-40B4-BE49-F238E27FC236}">
                <a16:creationId xmlns:a16="http://schemas.microsoft.com/office/drawing/2014/main" id="{833DA484-F852-6D44-BB15-EEE9A39D9721}"/>
              </a:ext>
            </a:extLst>
          </p:cNvPr>
          <p:cNvSpPr/>
          <p:nvPr/>
        </p:nvSpPr>
        <p:spPr>
          <a:xfrm>
            <a:off x="11078904" y="596548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49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259AFD-09F9-164C-963B-B3EFCB5B7B25}"/>
              </a:ext>
            </a:extLst>
          </p:cNvPr>
          <p:cNvSpPr txBox="1"/>
          <p:nvPr/>
        </p:nvSpPr>
        <p:spPr>
          <a:xfrm>
            <a:off x="4383833" y="2268442"/>
            <a:ext cx="3424335" cy="461665"/>
          </a:xfrm>
          <a:prstGeom prst="rect">
            <a:avLst/>
          </a:prstGeom>
          <a:noFill/>
        </p:spPr>
        <p:txBody>
          <a:bodyPr wrap="none" rtlCol="0">
            <a:spAutoFit/>
          </a:bodyPr>
          <a:lstStyle/>
          <a:p>
            <a:r>
              <a:rPr lang="en-US" sz="2400" dirty="0"/>
              <a:t>Rainfall measurement</a:t>
            </a:r>
          </a:p>
        </p:txBody>
      </p:sp>
      <p:sp>
        <p:nvSpPr>
          <p:cNvPr id="4" name="TextBox 3">
            <a:extLst>
              <a:ext uri="{FF2B5EF4-FFF2-40B4-BE49-F238E27FC236}">
                <a16:creationId xmlns:a16="http://schemas.microsoft.com/office/drawing/2014/main" id="{ACA52484-CB0A-8A41-B652-7D73F7E606C3}"/>
              </a:ext>
            </a:extLst>
          </p:cNvPr>
          <p:cNvSpPr txBox="1"/>
          <p:nvPr/>
        </p:nvSpPr>
        <p:spPr>
          <a:xfrm>
            <a:off x="663262" y="2993656"/>
            <a:ext cx="10865475" cy="870688"/>
          </a:xfrm>
          <a:prstGeom prst="rect">
            <a:avLst/>
          </a:prstGeom>
          <a:noFill/>
        </p:spPr>
        <p:txBody>
          <a:bodyPr wrap="none" rtlCol="0">
            <a:spAutoFit/>
          </a:bodyPr>
          <a:lstStyle/>
          <a:p>
            <a:pPr>
              <a:lnSpc>
                <a:spcPct val="150000"/>
              </a:lnSpc>
            </a:pPr>
            <a:r>
              <a:rPr lang="en-US" dirty="0"/>
              <a:t>You have been contracted to write a program that will accept from the user the rainfall</a:t>
            </a:r>
          </a:p>
          <a:p>
            <a:pPr>
              <a:lnSpc>
                <a:spcPct val="150000"/>
              </a:lnSpc>
            </a:pPr>
            <a:r>
              <a:rPr lang="en-US" dirty="0"/>
              <a:t>(in Millimeters) for each day of the week and then show total and average rainfall for the week.</a:t>
            </a:r>
          </a:p>
        </p:txBody>
      </p:sp>
    </p:spTree>
    <p:extLst>
      <p:ext uri="{BB962C8B-B14F-4D97-AF65-F5344CB8AC3E}">
        <p14:creationId xmlns:p14="http://schemas.microsoft.com/office/powerpoint/2010/main" val="1609400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A3BDF4-04C5-294E-AB54-4AAF1F0CA837}"/>
              </a:ext>
            </a:extLst>
          </p:cNvPr>
          <p:cNvPicPr>
            <a:picLocks noChangeAspect="1"/>
          </p:cNvPicPr>
          <p:nvPr/>
        </p:nvPicPr>
        <p:blipFill rotWithShape="1">
          <a:blip r:embed="rId2"/>
          <a:srcRect l="6381" t="71124" r="41120"/>
          <a:stretch/>
        </p:blipFill>
        <p:spPr>
          <a:xfrm>
            <a:off x="4353462" y="5106838"/>
            <a:ext cx="3485072" cy="1492600"/>
          </a:xfrm>
          <a:prstGeom prst="rect">
            <a:avLst/>
          </a:prstGeom>
        </p:spPr>
      </p:pic>
      <p:sp>
        <p:nvSpPr>
          <p:cNvPr id="3" name="TextBox 2">
            <a:extLst>
              <a:ext uri="{FF2B5EF4-FFF2-40B4-BE49-F238E27FC236}">
                <a16:creationId xmlns:a16="http://schemas.microsoft.com/office/drawing/2014/main" id="{E4BBE18F-A8B3-3D42-928A-7A438A28D993}"/>
              </a:ext>
            </a:extLst>
          </p:cNvPr>
          <p:cNvSpPr txBox="1"/>
          <p:nvPr/>
        </p:nvSpPr>
        <p:spPr>
          <a:xfrm>
            <a:off x="4383832" y="459042"/>
            <a:ext cx="3424335" cy="830997"/>
          </a:xfrm>
          <a:prstGeom prst="rect">
            <a:avLst/>
          </a:prstGeom>
          <a:noFill/>
        </p:spPr>
        <p:txBody>
          <a:bodyPr wrap="none" rtlCol="0">
            <a:spAutoFit/>
          </a:bodyPr>
          <a:lstStyle/>
          <a:p>
            <a:pPr algn="ctr"/>
            <a:r>
              <a:rPr lang="en-US" sz="2400" dirty="0"/>
              <a:t>Rainfall measurement</a:t>
            </a:r>
          </a:p>
          <a:p>
            <a:pPr algn="ctr"/>
            <a:r>
              <a:rPr lang="en-US" sz="2400" dirty="0"/>
              <a:t>Solutions</a:t>
            </a:r>
          </a:p>
        </p:txBody>
      </p:sp>
      <p:pic>
        <p:nvPicPr>
          <p:cNvPr id="4" name="Picture 3">
            <a:extLst>
              <a:ext uri="{FF2B5EF4-FFF2-40B4-BE49-F238E27FC236}">
                <a16:creationId xmlns:a16="http://schemas.microsoft.com/office/drawing/2014/main" id="{8E9C395B-826C-B848-A4DF-9EECF1EB7D3F}"/>
              </a:ext>
            </a:extLst>
          </p:cNvPr>
          <p:cNvPicPr>
            <a:picLocks noChangeAspect="1"/>
          </p:cNvPicPr>
          <p:nvPr/>
        </p:nvPicPr>
        <p:blipFill rotWithShape="1">
          <a:blip r:embed="rId2"/>
          <a:srcRect b="49681"/>
          <a:stretch/>
        </p:blipFill>
        <p:spPr>
          <a:xfrm>
            <a:off x="1487625" y="1331656"/>
            <a:ext cx="9216747" cy="3611280"/>
          </a:xfrm>
          <a:prstGeom prst="rect">
            <a:avLst/>
          </a:prstGeom>
        </p:spPr>
      </p:pic>
    </p:spTree>
    <p:extLst>
      <p:ext uri="{BB962C8B-B14F-4D97-AF65-F5344CB8AC3E}">
        <p14:creationId xmlns:p14="http://schemas.microsoft.com/office/powerpoint/2010/main" val="225304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DF14A5-DAD7-0A4B-8E75-01ECAD227535}"/>
              </a:ext>
            </a:extLst>
          </p:cNvPr>
          <p:cNvSpPr txBox="1"/>
          <p:nvPr/>
        </p:nvSpPr>
        <p:spPr>
          <a:xfrm>
            <a:off x="4842291" y="1714266"/>
            <a:ext cx="2507418" cy="461665"/>
          </a:xfrm>
          <a:prstGeom prst="rect">
            <a:avLst/>
          </a:prstGeom>
          <a:noFill/>
        </p:spPr>
        <p:txBody>
          <a:bodyPr wrap="none" rtlCol="0">
            <a:spAutoFit/>
          </a:bodyPr>
          <a:lstStyle/>
          <a:p>
            <a:r>
              <a:rPr lang="en-US" sz="2400" dirty="0"/>
              <a:t>Factorial values</a:t>
            </a:r>
          </a:p>
        </p:txBody>
      </p:sp>
      <p:sp>
        <p:nvSpPr>
          <p:cNvPr id="4" name="TextBox 3">
            <a:extLst>
              <a:ext uri="{FF2B5EF4-FFF2-40B4-BE49-F238E27FC236}">
                <a16:creationId xmlns:a16="http://schemas.microsoft.com/office/drawing/2014/main" id="{01E991FC-23A6-F746-BAE9-A662615E5745}"/>
              </a:ext>
            </a:extLst>
          </p:cNvPr>
          <p:cNvSpPr txBox="1"/>
          <p:nvPr/>
        </p:nvSpPr>
        <p:spPr>
          <a:xfrm>
            <a:off x="458880" y="2578158"/>
            <a:ext cx="11274240" cy="1701684"/>
          </a:xfrm>
          <a:prstGeom prst="rect">
            <a:avLst/>
          </a:prstGeom>
          <a:noFill/>
        </p:spPr>
        <p:txBody>
          <a:bodyPr wrap="none" rtlCol="0">
            <a:spAutoFit/>
          </a:bodyPr>
          <a:lstStyle/>
          <a:p>
            <a:pPr>
              <a:lnSpc>
                <a:spcPct val="150000"/>
              </a:lnSpc>
            </a:pPr>
            <a:r>
              <a:rPr lang="en-US" dirty="0"/>
              <a:t>Factorial values of a number are calculated by multiplying the number and all the numbers before </a:t>
            </a:r>
          </a:p>
          <a:p>
            <a:pPr>
              <a:lnSpc>
                <a:spcPct val="150000"/>
              </a:lnSpc>
            </a:pPr>
            <a:r>
              <a:rPr lang="en-US" dirty="0"/>
              <a:t>it together. So 5 = 5 x 4 x 3 x 2 x 1. </a:t>
            </a:r>
          </a:p>
          <a:p>
            <a:pPr>
              <a:lnSpc>
                <a:spcPct val="150000"/>
              </a:lnSpc>
            </a:pPr>
            <a:endParaRPr lang="en-US" dirty="0"/>
          </a:p>
          <a:p>
            <a:pPr>
              <a:lnSpc>
                <a:spcPct val="150000"/>
              </a:lnSpc>
            </a:pPr>
            <a:r>
              <a:rPr lang="en-US" dirty="0"/>
              <a:t>Write a program that will calculate the factorial numbers from 2 to 10 and print them out.</a:t>
            </a:r>
          </a:p>
        </p:txBody>
      </p:sp>
    </p:spTree>
    <p:extLst>
      <p:ext uri="{BB962C8B-B14F-4D97-AF65-F5344CB8AC3E}">
        <p14:creationId xmlns:p14="http://schemas.microsoft.com/office/powerpoint/2010/main" val="2468721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9DF34A-802C-A54E-82A0-E84BE5EA5EB8}"/>
              </a:ext>
            </a:extLst>
          </p:cNvPr>
          <p:cNvSpPr txBox="1"/>
          <p:nvPr/>
        </p:nvSpPr>
        <p:spPr>
          <a:xfrm>
            <a:off x="4764877" y="227168"/>
            <a:ext cx="2507418" cy="830997"/>
          </a:xfrm>
          <a:prstGeom prst="rect">
            <a:avLst/>
          </a:prstGeom>
          <a:noFill/>
        </p:spPr>
        <p:txBody>
          <a:bodyPr wrap="none" rtlCol="0">
            <a:spAutoFit/>
          </a:bodyPr>
          <a:lstStyle/>
          <a:p>
            <a:r>
              <a:rPr lang="en-US" sz="2400" dirty="0"/>
              <a:t>Factorial values</a:t>
            </a:r>
          </a:p>
          <a:p>
            <a:pPr algn="ctr"/>
            <a:r>
              <a:rPr lang="en-US" sz="2400" dirty="0"/>
              <a:t>Solutions</a:t>
            </a:r>
          </a:p>
        </p:txBody>
      </p:sp>
      <p:pic>
        <p:nvPicPr>
          <p:cNvPr id="4" name="Picture 3">
            <a:extLst>
              <a:ext uri="{FF2B5EF4-FFF2-40B4-BE49-F238E27FC236}">
                <a16:creationId xmlns:a16="http://schemas.microsoft.com/office/drawing/2014/main" id="{07269F32-BEC8-594F-AEE2-FEE199F112C6}"/>
              </a:ext>
            </a:extLst>
          </p:cNvPr>
          <p:cNvPicPr>
            <a:picLocks noChangeAspect="1"/>
          </p:cNvPicPr>
          <p:nvPr/>
        </p:nvPicPr>
        <p:blipFill rotWithShape="1">
          <a:blip r:embed="rId2"/>
          <a:srcRect l="17648" t="69197" r="50887"/>
          <a:stretch/>
        </p:blipFill>
        <p:spPr>
          <a:xfrm>
            <a:off x="7953555" y="1712520"/>
            <a:ext cx="1863306" cy="3550316"/>
          </a:xfrm>
          <a:prstGeom prst="rect">
            <a:avLst/>
          </a:prstGeom>
        </p:spPr>
      </p:pic>
      <p:pic>
        <p:nvPicPr>
          <p:cNvPr id="5" name="Picture 4">
            <a:extLst>
              <a:ext uri="{FF2B5EF4-FFF2-40B4-BE49-F238E27FC236}">
                <a16:creationId xmlns:a16="http://schemas.microsoft.com/office/drawing/2014/main" id="{BD3D5619-EE3E-5E47-8F01-970FD28084FE}"/>
              </a:ext>
            </a:extLst>
          </p:cNvPr>
          <p:cNvPicPr>
            <a:picLocks noChangeAspect="1"/>
          </p:cNvPicPr>
          <p:nvPr/>
        </p:nvPicPr>
        <p:blipFill rotWithShape="1">
          <a:blip r:embed="rId2"/>
          <a:srcRect b="65784"/>
          <a:stretch/>
        </p:blipFill>
        <p:spPr>
          <a:xfrm>
            <a:off x="1914897" y="1712520"/>
            <a:ext cx="5420782" cy="3609978"/>
          </a:xfrm>
          <a:prstGeom prst="rect">
            <a:avLst/>
          </a:prstGeom>
        </p:spPr>
      </p:pic>
    </p:spTree>
    <p:extLst>
      <p:ext uri="{BB962C8B-B14F-4D97-AF65-F5344CB8AC3E}">
        <p14:creationId xmlns:p14="http://schemas.microsoft.com/office/powerpoint/2010/main" val="3359846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7C58-DF2D-5F4F-BBF5-F7706AE9A1AA}"/>
              </a:ext>
            </a:extLst>
          </p:cNvPr>
          <p:cNvSpPr>
            <a:spLocks noGrp="1"/>
          </p:cNvSpPr>
          <p:nvPr>
            <p:ph type="title"/>
          </p:nvPr>
        </p:nvSpPr>
        <p:spPr/>
        <p:txBody>
          <a:bodyPr/>
          <a:lstStyle/>
          <a:p>
            <a:r>
              <a:rPr lang="en-US" dirty="0"/>
              <a:t>More For repetition loops</a:t>
            </a:r>
          </a:p>
        </p:txBody>
      </p:sp>
    </p:spTree>
    <p:extLst>
      <p:ext uri="{BB962C8B-B14F-4D97-AF65-F5344CB8AC3E}">
        <p14:creationId xmlns:p14="http://schemas.microsoft.com/office/powerpoint/2010/main" val="1385401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A5F71B-F07C-F74D-AE02-E3DAF4474943}"/>
              </a:ext>
            </a:extLst>
          </p:cNvPr>
          <p:cNvSpPr txBox="1"/>
          <p:nvPr/>
        </p:nvSpPr>
        <p:spPr>
          <a:xfrm>
            <a:off x="5372885" y="113967"/>
            <a:ext cx="1446230" cy="461665"/>
          </a:xfrm>
          <a:prstGeom prst="rect">
            <a:avLst/>
          </a:prstGeom>
          <a:noFill/>
        </p:spPr>
        <p:txBody>
          <a:bodyPr wrap="none" rtlCol="0">
            <a:spAutoFit/>
          </a:bodyPr>
          <a:lstStyle/>
          <a:p>
            <a:r>
              <a:rPr lang="en-US" sz="2400" dirty="0"/>
              <a:t>Ace Taxi</a:t>
            </a:r>
          </a:p>
        </p:txBody>
      </p:sp>
      <p:sp>
        <p:nvSpPr>
          <p:cNvPr id="3" name="TextBox 2">
            <a:extLst>
              <a:ext uri="{FF2B5EF4-FFF2-40B4-BE49-F238E27FC236}">
                <a16:creationId xmlns:a16="http://schemas.microsoft.com/office/drawing/2014/main" id="{3456AA2C-BC95-F047-B087-96C63D707495}"/>
              </a:ext>
            </a:extLst>
          </p:cNvPr>
          <p:cNvSpPr txBox="1"/>
          <p:nvPr/>
        </p:nvSpPr>
        <p:spPr>
          <a:xfrm>
            <a:off x="1108364" y="722922"/>
            <a:ext cx="9975271" cy="1477328"/>
          </a:xfrm>
          <a:prstGeom prst="rect">
            <a:avLst/>
          </a:prstGeom>
          <a:noFill/>
        </p:spPr>
        <p:txBody>
          <a:bodyPr wrap="square" rtlCol="0">
            <a:spAutoFit/>
          </a:bodyPr>
          <a:lstStyle/>
          <a:p>
            <a:r>
              <a:rPr lang="en-US" dirty="0"/>
              <a:t>You have been contracted by Ace Taxi Company to produce a program that will make a list  of charges based on distance travelled. </a:t>
            </a:r>
          </a:p>
          <a:p>
            <a:endParaRPr lang="en-US" dirty="0"/>
          </a:p>
          <a:p>
            <a:r>
              <a:rPr lang="en-US" dirty="0"/>
              <a:t>The current charges are $2.50 flag fall plus $1.25 per kilometer travelled. You program will need to display the are paid for distance form 1 to 100</a:t>
            </a:r>
          </a:p>
        </p:txBody>
      </p:sp>
      <p:pic>
        <p:nvPicPr>
          <p:cNvPr id="11" name="Picture 10">
            <a:extLst>
              <a:ext uri="{FF2B5EF4-FFF2-40B4-BE49-F238E27FC236}">
                <a16:creationId xmlns:a16="http://schemas.microsoft.com/office/drawing/2014/main" id="{A0069622-DA40-C44B-8C82-ACB6E20C7A61}"/>
              </a:ext>
            </a:extLst>
          </p:cNvPr>
          <p:cNvPicPr>
            <a:picLocks noChangeAspect="1"/>
          </p:cNvPicPr>
          <p:nvPr/>
        </p:nvPicPr>
        <p:blipFill rotWithShape="1">
          <a:blip r:embed="rId2"/>
          <a:srcRect l="8311" t="61892" r="48271" b="-2802"/>
          <a:stretch/>
        </p:blipFill>
        <p:spPr>
          <a:xfrm>
            <a:off x="4435413" y="4945425"/>
            <a:ext cx="3321171" cy="1798608"/>
          </a:xfrm>
          <a:prstGeom prst="rect">
            <a:avLst/>
          </a:prstGeom>
        </p:spPr>
      </p:pic>
      <p:pic>
        <p:nvPicPr>
          <p:cNvPr id="5" name="Picture 4">
            <a:extLst>
              <a:ext uri="{FF2B5EF4-FFF2-40B4-BE49-F238E27FC236}">
                <a16:creationId xmlns:a16="http://schemas.microsoft.com/office/drawing/2014/main" id="{43AE93EB-C571-064D-AA21-8C92D2D117BB}"/>
              </a:ext>
            </a:extLst>
          </p:cNvPr>
          <p:cNvPicPr>
            <a:picLocks noChangeAspect="1"/>
          </p:cNvPicPr>
          <p:nvPr/>
        </p:nvPicPr>
        <p:blipFill rotWithShape="1">
          <a:blip r:embed="rId2"/>
          <a:srcRect l="3499" b="54721"/>
          <a:stretch/>
        </p:blipFill>
        <p:spPr>
          <a:xfrm>
            <a:off x="1029418" y="2200250"/>
            <a:ext cx="9624388" cy="2595548"/>
          </a:xfrm>
          <a:prstGeom prst="rect">
            <a:avLst/>
          </a:prstGeom>
        </p:spPr>
      </p:pic>
      <p:sp>
        <p:nvSpPr>
          <p:cNvPr id="6" name="Action Button: Home 5">
            <a:hlinkClick r:id="rId3" action="ppaction://hlinksldjump" highlightClick="1"/>
            <a:extLst>
              <a:ext uri="{FF2B5EF4-FFF2-40B4-BE49-F238E27FC236}">
                <a16:creationId xmlns:a16="http://schemas.microsoft.com/office/drawing/2014/main" id="{68279746-A874-2249-A6F4-AA97B18FCA87}"/>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560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DAB190-BC18-BF46-B797-7C003A576995}"/>
              </a:ext>
            </a:extLst>
          </p:cNvPr>
          <p:cNvSpPr txBox="1"/>
          <p:nvPr/>
        </p:nvSpPr>
        <p:spPr>
          <a:xfrm>
            <a:off x="4885146" y="1924556"/>
            <a:ext cx="2670924" cy="461665"/>
          </a:xfrm>
          <a:prstGeom prst="rect">
            <a:avLst/>
          </a:prstGeom>
          <a:noFill/>
        </p:spPr>
        <p:txBody>
          <a:bodyPr wrap="none" rtlCol="0">
            <a:spAutoFit/>
          </a:bodyPr>
          <a:lstStyle/>
          <a:p>
            <a:r>
              <a:rPr lang="en-US" sz="2400" dirty="0"/>
              <a:t>Loan repayment</a:t>
            </a:r>
          </a:p>
        </p:txBody>
      </p:sp>
      <p:sp>
        <p:nvSpPr>
          <p:cNvPr id="6" name="TextBox 5">
            <a:extLst>
              <a:ext uri="{FF2B5EF4-FFF2-40B4-BE49-F238E27FC236}">
                <a16:creationId xmlns:a16="http://schemas.microsoft.com/office/drawing/2014/main" id="{97153CF6-DC88-1E4A-955C-A5532A6745EE}"/>
              </a:ext>
            </a:extLst>
          </p:cNvPr>
          <p:cNvSpPr txBox="1"/>
          <p:nvPr/>
        </p:nvSpPr>
        <p:spPr>
          <a:xfrm>
            <a:off x="1425490" y="2558312"/>
            <a:ext cx="9341019" cy="870688"/>
          </a:xfrm>
          <a:prstGeom prst="rect">
            <a:avLst/>
          </a:prstGeom>
          <a:noFill/>
        </p:spPr>
        <p:txBody>
          <a:bodyPr wrap="none" rtlCol="0">
            <a:spAutoFit/>
          </a:bodyPr>
          <a:lstStyle/>
          <a:p>
            <a:pPr>
              <a:lnSpc>
                <a:spcPct val="150000"/>
              </a:lnSpc>
            </a:pPr>
            <a:r>
              <a:rPr lang="en-US" dirty="0"/>
              <a:t>Write a program that will show the amount owing for a loan of $100 if the monthly </a:t>
            </a:r>
          </a:p>
          <a:p>
            <a:pPr>
              <a:lnSpc>
                <a:spcPct val="150000"/>
              </a:lnSpc>
            </a:pPr>
            <a:r>
              <a:rPr lang="en-US" dirty="0"/>
              <a:t>repayments are $10 and the interest rate is 5%.</a:t>
            </a:r>
          </a:p>
        </p:txBody>
      </p:sp>
      <p:sp>
        <p:nvSpPr>
          <p:cNvPr id="4" name="Action Button: Forwards or Next 3">
            <a:hlinkClick r:id="" action="ppaction://hlinkshowjump?jump=nextslide" highlightClick="1"/>
            <a:extLst>
              <a:ext uri="{FF2B5EF4-FFF2-40B4-BE49-F238E27FC236}">
                <a16:creationId xmlns:a16="http://schemas.microsoft.com/office/drawing/2014/main" id="{D6966237-EAD1-DF45-90E3-400F0D9B43F2}"/>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251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5A92F0-9600-8C40-B0F8-577930C40CC6}"/>
              </a:ext>
            </a:extLst>
          </p:cNvPr>
          <p:cNvSpPr txBox="1"/>
          <p:nvPr/>
        </p:nvSpPr>
        <p:spPr>
          <a:xfrm>
            <a:off x="4718058" y="439388"/>
            <a:ext cx="2755883" cy="830997"/>
          </a:xfrm>
          <a:prstGeom prst="rect">
            <a:avLst/>
          </a:prstGeom>
          <a:noFill/>
        </p:spPr>
        <p:txBody>
          <a:bodyPr wrap="none" rtlCol="0">
            <a:spAutoFit/>
          </a:bodyPr>
          <a:lstStyle/>
          <a:p>
            <a:pPr algn="ctr"/>
            <a:r>
              <a:rPr lang="en-US" sz="2400" dirty="0"/>
              <a:t>Loan repayment </a:t>
            </a:r>
          </a:p>
          <a:p>
            <a:pPr algn="ctr"/>
            <a:r>
              <a:rPr lang="en-US" sz="2400" dirty="0"/>
              <a:t>Solution</a:t>
            </a:r>
          </a:p>
        </p:txBody>
      </p:sp>
      <p:pic>
        <p:nvPicPr>
          <p:cNvPr id="6" name="Picture 5">
            <a:extLst>
              <a:ext uri="{FF2B5EF4-FFF2-40B4-BE49-F238E27FC236}">
                <a16:creationId xmlns:a16="http://schemas.microsoft.com/office/drawing/2014/main" id="{B053C3FC-3DE8-0045-82F7-4D758AFD9DF0}"/>
              </a:ext>
            </a:extLst>
          </p:cNvPr>
          <p:cNvPicPr>
            <a:picLocks noChangeAspect="1"/>
          </p:cNvPicPr>
          <p:nvPr/>
        </p:nvPicPr>
        <p:blipFill rotWithShape="1">
          <a:blip r:embed="rId2"/>
          <a:srcRect l="7600" t="56663" r="65957"/>
          <a:stretch/>
        </p:blipFill>
        <p:spPr>
          <a:xfrm>
            <a:off x="5199571" y="4741773"/>
            <a:ext cx="1792858" cy="1900811"/>
          </a:xfrm>
          <a:prstGeom prst="rect">
            <a:avLst/>
          </a:prstGeom>
        </p:spPr>
      </p:pic>
      <p:pic>
        <p:nvPicPr>
          <p:cNvPr id="5" name="Picture 4">
            <a:extLst>
              <a:ext uri="{FF2B5EF4-FFF2-40B4-BE49-F238E27FC236}">
                <a16:creationId xmlns:a16="http://schemas.microsoft.com/office/drawing/2014/main" id="{8418CE0D-9E3F-4347-B7D3-8B2D44D4F139}"/>
              </a:ext>
            </a:extLst>
          </p:cNvPr>
          <p:cNvPicPr>
            <a:picLocks noChangeAspect="1"/>
          </p:cNvPicPr>
          <p:nvPr/>
        </p:nvPicPr>
        <p:blipFill rotWithShape="1">
          <a:blip r:embed="rId2"/>
          <a:srcRect l="2096" b="58147"/>
          <a:stretch/>
        </p:blipFill>
        <p:spPr>
          <a:xfrm>
            <a:off x="371329" y="1422905"/>
            <a:ext cx="11449339" cy="3166348"/>
          </a:xfrm>
          <a:prstGeom prst="rect">
            <a:avLst/>
          </a:prstGeom>
        </p:spPr>
      </p:pic>
      <p:sp>
        <p:nvSpPr>
          <p:cNvPr id="7" name="Action Button: Home 6">
            <a:hlinkClick r:id="rId3" action="ppaction://hlinksldjump" highlightClick="1"/>
            <a:extLst>
              <a:ext uri="{FF2B5EF4-FFF2-40B4-BE49-F238E27FC236}">
                <a16:creationId xmlns:a16="http://schemas.microsoft.com/office/drawing/2014/main" id="{655426F0-979E-E442-AF4F-A698EA6D2052}"/>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41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01D393-5945-0F40-A4B8-C4E33E129727}"/>
              </a:ext>
            </a:extLst>
          </p:cNvPr>
          <p:cNvSpPr txBox="1"/>
          <p:nvPr/>
        </p:nvSpPr>
        <p:spPr>
          <a:xfrm>
            <a:off x="4246915" y="295327"/>
            <a:ext cx="3235181" cy="830997"/>
          </a:xfrm>
          <a:prstGeom prst="rect">
            <a:avLst/>
          </a:prstGeom>
          <a:noFill/>
        </p:spPr>
        <p:txBody>
          <a:bodyPr wrap="none" rtlCol="0">
            <a:spAutoFit/>
          </a:bodyPr>
          <a:lstStyle/>
          <a:p>
            <a:r>
              <a:rPr lang="en-US" sz="2400" dirty="0"/>
              <a:t>Tony Rider’s Curtains</a:t>
            </a:r>
          </a:p>
          <a:p>
            <a:pPr algn="ctr"/>
            <a:r>
              <a:rPr lang="en-US" sz="2400" dirty="0"/>
              <a:t>Solution</a:t>
            </a:r>
          </a:p>
        </p:txBody>
      </p:sp>
      <p:pic>
        <p:nvPicPr>
          <p:cNvPr id="5" name="Picture 4">
            <a:extLst>
              <a:ext uri="{FF2B5EF4-FFF2-40B4-BE49-F238E27FC236}">
                <a16:creationId xmlns:a16="http://schemas.microsoft.com/office/drawing/2014/main" id="{42E88803-C0D2-BF40-91B9-426CF8B7F308}"/>
              </a:ext>
            </a:extLst>
          </p:cNvPr>
          <p:cNvPicPr>
            <a:picLocks noChangeAspect="1"/>
          </p:cNvPicPr>
          <p:nvPr/>
        </p:nvPicPr>
        <p:blipFill rotWithShape="1">
          <a:blip r:embed="rId2"/>
          <a:srcRect l="14726" t="87986" r="22436"/>
          <a:stretch/>
        </p:blipFill>
        <p:spPr>
          <a:xfrm>
            <a:off x="3436224" y="5581402"/>
            <a:ext cx="5319551" cy="783772"/>
          </a:xfrm>
          <a:prstGeom prst="rect">
            <a:avLst/>
          </a:prstGeom>
        </p:spPr>
      </p:pic>
      <p:pic>
        <p:nvPicPr>
          <p:cNvPr id="6" name="Picture 5">
            <a:extLst>
              <a:ext uri="{FF2B5EF4-FFF2-40B4-BE49-F238E27FC236}">
                <a16:creationId xmlns:a16="http://schemas.microsoft.com/office/drawing/2014/main" id="{F1740FE8-9E7E-1F43-8726-3197E53DBC3B}"/>
              </a:ext>
            </a:extLst>
          </p:cNvPr>
          <p:cNvPicPr>
            <a:picLocks noChangeAspect="1"/>
          </p:cNvPicPr>
          <p:nvPr/>
        </p:nvPicPr>
        <p:blipFill rotWithShape="1">
          <a:blip r:embed="rId2"/>
          <a:srcRect l="8195" r="3763" b="50464"/>
          <a:stretch/>
        </p:blipFill>
        <p:spPr>
          <a:xfrm>
            <a:off x="1337385" y="1197574"/>
            <a:ext cx="9517229" cy="4126586"/>
          </a:xfrm>
          <a:prstGeom prst="rect">
            <a:avLst/>
          </a:prstGeom>
        </p:spPr>
      </p:pic>
      <p:sp>
        <p:nvSpPr>
          <p:cNvPr id="7" name="Action Button: Home 6">
            <a:hlinkClick r:id="rId3" action="ppaction://hlinksldjump" highlightClick="1"/>
            <a:extLst>
              <a:ext uri="{FF2B5EF4-FFF2-40B4-BE49-F238E27FC236}">
                <a16:creationId xmlns:a16="http://schemas.microsoft.com/office/drawing/2014/main" id="{2290DFFE-9D1C-3947-B354-7AF59CB05CE9}"/>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729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98E6D4-467D-C847-90B7-ED3F59865872}"/>
              </a:ext>
            </a:extLst>
          </p:cNvPr>
          <p:cNvSpPr txBox="1"/>
          <p:nvPr/>
        </p:nvSpPr>
        <p:spPr>
          <a:xfrm>
            <a:off x="5037057" y="1939978"/>
            <a:ext cx="2117887" cy="461665"/>
          </a:xfrm>
          <a:prstGeom prst="rect">
            <a:avLst/>
          </a:prstGeom>
          <a:noFill/>
        </p:spPr>
        <p:txBody>
          <a:bodyPr wrap="none" rtlCol="0">
            <a:spAutoFit/>
          </a:bodyPr>
          <a:lstStyle/>
          <a:p>
            <a:r>
              <a:rPr lang="en-US" sz="2400" dirty="0"/>
              <a:t>Fixed Interest</a:t>
            </a:r>
          </a:p>
        </p:txBody>
      </p:sp>
      <p:sp>
        <p:nvSpPr>
          <p:cNvPr id="6" name="TextBox 5">
            <a:extLst>
              <a:ext uri="{FF2B5EF4-FFF2-40B4-BE49-F238E27FC236}">
                <a16:creationId xmlns:a16="http://schemas.microsoft.com/office/drawing/2014/main" id="{D8FB9189-2B07-C446-836E-75C59B62DBEF}"/>
              </a:ext>
            </a:extLst>
          </p:cNvPr>
          <p:cNvSpPr txBox="1"/>
          <p:nvPr/>
        </p:nvSpPr>
        <p:spPr>
          <a:xfrm>
            <a:off x="1124126" y="2578158"/>
            <a:ext cx="9943748" cy="1701684"/>
          </a:xfrm>
          <a:prstGeom prst="rect">
            <a:avLst/>
          </a:prstGeom>
          <a:noFill/>
        </p:spPr>
        <p:txBody>
          <a:bodyPr wrap="none" rtlCol="0">
            <a:spAutoFit/>
          </a:bodyPr>
          <a:lstStyle/>
          <a:p>
            <a:pPr>
              <a:lnSpc>
                <a:spcPct val="150000"/>
              </a:lnSpc>
            </a:pPr>
            <a:r>
              <a:rPr lang="en-US" dirty="0"/>
              <a:t>Write a program that will shown the amount of money at the end of each year in a </a:t>
            </a:r>
          </a:p>
          <a:p>
            <a:pPr>
              <a:lnSpc>
                <a:spcPct val="150000"/>
              </a:lnSpc>
            </a:pPr>
            <a:r>
              <a:rPr lang="en-US" dirty="0"/>
              <a:t>fixed interest bank account over a period of 100 years. Assume that the interest rate</a:t>
            </a:r>
          </a:p>
          <a:p>
            <a:pPr>
              <a:lnSpc>
                <a:spcPct val="150000"/>
              </a:lnSpc>
            </a:pPr>
            <a:r>
              <a:rPr lang="en-US" dirty="0"/>
              <a:t>is 5% per annum. The interest is added to the principle at the end of each year to make</a:t>
            </a:r>
          </a:p>
          <a:p>
            <a:pPr>
              <a:lnSpc>
                <a:spcPct val="150000"/>
              </a:lnSpc>
            </a:pPr>
            <a:r>
              <a:rPr lang="en-US" dirty="0"/>
              <a:t>The new principal.</a:t>
            </a:r>
          </a:p>
        </p:txBody>
      </p:sp>
    </p:spTree>
    <p:extLst>
      <p:ext uri="{BB962C8B-B14F-4D97-AF65-F5344CB8AC3E}">
        <p14:creationId xmlns:p14="http://schemas.microsoft.com/office/powerpoint/2010/main" val="2696978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94738-9B8A-2B4E-99D4-F5CFF9CD6F4A}"/>
              </a:ext>
            </a:extLst>
          </p:cNvPr>
          <p:cNvSpPr txBox="1"/>
          <p:nvPr/>
        </p:nvSpPr>
        <p:spPr>
          <a:xfrm>
            <a:off x="5037056" y="296882"/>
            <a:ext cx="2117887" cy="830997"/>
          </a:xfrm>
          <a:prstGeom prst="rect">
            <a:avLst/>
          </a:prstGeom>
          <a:noFill/>
        </p:spPr>
        <p:txBody>
          <a:bodyPr wrap="none" rtlCol="0">
            <a:spAutoFit/>
          </a:bodyPr>
          <a:lstStyle/>
          <a:p>
            <a:pPr algn="ctr"/>
            <a:r>
              <a:rPr lang="en-US" sz="2400" dirty="0"/>
              <a:t>Fixed Interest</a:t>
            </a:r>
          </a:p>
          <a:p>
            <a:pPr algn="ctr"/>
            <a:r>
              <a:rPr lang="en-US" sz="2400" dirty="0"/>
              <a:t>Solutions</a:t>
            </a:r>
          </a:p>
        </p:txBody>
      </p:sp>
      <p:pic>
        <p:nvPicPr>
          <p:cNvPr id="4" name="Picture 3">
            <a:extLst>
              <a:ext uri="{FF2B5EF4-FFF2-40B4-BE49-F238E27FC236}">
                <a16:creationId xmlns:a16="http://schemas.microsoft.com/office/drawing/2014/main" id="{5C7F8EFF-F100-AA40-AC8E-6F7E2BC02EC6}"/>
              </a:ext>
            </a:extLst>
          </p:cNvPr>
          <p:cNvPicPr>
            <a:picLocks noChangeAspect="1"/>
          </p:cNvPicPr>
          <p:nvPr/>
        </p:nvPicPr>
        <p:blipFill rotWithShape="1">
          <a:blip r:embed="rId2"/>
          <a:srcRect l="5150" t="72812" r="58503"/>
          <a:stretch/>
        </p:blipFill>
        <p:spPr>
          <a:xfrm>
            <a:off x="4664013" y="5098211"/>
            <a:ext cx="2863971" cy="1462907"/>
          </a:xfrm>
          <a:prstGeom prst="rect">
            <a:avLst/>
          </a:prstGeom>
        </p:spPr>
      </p:pic>
      <p:pic>
        <p:nvPicPr>
          <p:cNvPr id="5" name="Picture 4">
            <a:extLst>
              <a:ext uri="{FF2B5EF4-FFF2-40B4-BE49-F238E27FC236}">
                <a16:creationId xmlns:a16="http://schemas.microsoft.com/office/drawing/2014/main" id="{922A2704-9D3D-9349-9B37-962F8CFFF08F}"/>
              </a:ext>
            </a:extLst>
          </p:cNvPr>
          <p:cNvPicPr>
            <a:picLocks noChangeAspect="1"/>
          </p:cNvPicPr>
          <p:nvPr/>
        </p:nvPicPr>
        <p:blipFill rotWithShape="1">
          <a:blip r:embed="rId2"/>
          <a:srcRect l="1246" b="49901"/>
          <a:stretch/>
        </p:blipFill>
        <p:spPr>
          <a:xfrm>
            <a:off x="690407" y="1206393"/>
            <a:ext cx="10811186" cy="3745169"/>
          </a:xfrm>
          <a:prstGeom prst="rect">
            <a:avLst/>
          </a:prstGeom>
        </p:spPr>
      </p:pic>
    </p:spTree>
    <p:extLst>
      <p:ext uri="{BB962C8B-B14F-4D97-AF65-F5344CB8AC3E}">
        <p14:creationId xmlns:p14="http://schemas.microsoft.com/office/powerpoint/2010/main" val="1892599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48A3-BB20-4D45-B205-03307AE8C3DF}"/>
              </a:ext>
            </a:extLst>
          </p:cNvPr>
          <p:cNvSpPr>
            <a:spLocks noGrp="1"/>
          </p:cNvSpPr>
          <p:nvPr>
            <p:ph type="title"/>
          </p:nvPr>
        </p:nvSpPr>
        <p:spPr/>
        <p:txBody>
          <a:bodyPr/>
          <a:lstStyle/>
          <a:p>
            <a:r>
              <a:rPr lang="en-US" dirty="0"/>
              <a:t>If then</a:t>
            </a:r>
          </a:p>
        </p:txBody>
      </p:sp>
    </p:spTree>
    <p:extLst>
      <p:ext uri="{BB962C8B-B14F-4D97-AF65-F5344CB8AC3E}">
        <p14:creationId xmlns:p14="http://schemas.microsoft.com/office/powerpoint/2010/main" val="3855615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F4B9B5-D527-0548-AED9-81ED0C8E6940}"/>
              </a:ext>
            </a:extLst>
          </p:cNvPr>
          <p:cNvSpPr txBox="1"/>
          <p:nvPr/>
        </p:nvSpPr>
        <p:spPr>
          <a:xfrm>
            <a:off x="4681991" y="380010"/>
            <a:ext cx="2828018" cy="461665"/>
          </a:xfrm>
          <a:prstGeom prst="rect">
            <a:avLst/>
          </a:prstGeom>
          <a:noFill/>
        </p:spPr>
        <p:txBody>
          <a:bodyPr wrap="none" rtlCol="0">
            <a:spAutoFit/>
          </a:bodyPr>
          <a:lstStyle/>
          <a:p>
            <a:r>
              <a:rPr lang="en-US" sz="2400" dirty="0"/>
              <a:t>Max Temperature</a:t>
            </a:r>
          </a:p>
        </p:txBody>
      </p:sp>
      <p:sp>
        <p:nvSpPr>
          <p:cNvPr id="4" name="TextBox 3">
            <a:extLst>
              <a:ext uri="{FF2B5EF4-FFF2-40B4-BE49-F238E27FC236}">
                <a16:creationId xmlns:a16="http://schemas.microsoft.com/office/drawing/2014/main" id="{10EF6AEE-BFC6-234A-AA6D-2509DA77005A}"/>
              </a:ext>
            </a:extLst>
          </p:cNvPr>
          <p:cNvSpPr txBox="1"/>
          <p:nvPr/>
        </p:nvSpPr>
        <p:spPr>
          <a:xfrm>
            <a:off x="309800" y="957192"/>
            <a:ext cx="11624901" cy="1701684"/>
          </a:xfrm>
          <a:prstGeom prst="rect">
            <a:avLst/>
          </a:prstGeom>
          <a:noFill/>
        </p:spPr>
        <p:txBody>
          <a:bodyPr wrap="square" rtlCol="0">
            <a:spAutoFit/>
          </a:bodyPr>
          <a:lstStyle/>
          <a:p>
            <a:pPr>
              <a:lnSpc>
                <a:spcPct val="150000"/>
              </a:lnSpc>
            </a:pPr>
            <a:r>
              <a:rPr lang="en-US" dirty="0"/>
              <a:t>A student has a Social Science project for which the maximum </a:t>
            </a:r>
            <a:r>
              <a:rPr lang="en-US" dirty="0" err="1"/>
              <a:t>termperature</a:t>
            </a:r>
            <a:r>
              <a:rPr lang="en-US" dirty="0"/>
              <a:t> for a day must be found.</a:t>
            </a:r>
          </a:p>
          <a:p>
            <a:pPr>
              <a:lnSpc>
                <a:spcPct val="150000"/>
              </a:lnSpc>
            </a:pPr>
            <a:r>
              <a:rPr lang="en-US" dirty="0"/>
              <a:t>The student goes to the Bureau of Meteorology every hour and downloads the temperature for Perth </a:t>
            </a:r>
          </a:p>
          <a:p>
            <a:pPr>
              <a:lnSpc>
                <a:spcPct val="150000"/>
              </a:lnSpc>
            </a:pPr>
            <a:r>
              <a:rPr lang="en-US" dirty="0"/>
              <a:t>throughout the day . You are to create a program that will accept the temperatures downloaded over the day (a 12 hour period) and determine the maximum temperature</a:t>
            </a:r>
          </a:p>
        </p:txBody>
      </p:sp>
      <p:pic>
        <p:nvPicPr>
          <p:cNvPr id="11" name="Picture 10">
            <a:extLst>
              <a:ext uri="{FF2B5EF4-FFF2-40B4-BE49-F238E27FC236}">
                <a16:creationId xmlns:a16="http://schemas.microsoft.com/office/drawing/2014/main" id="{B443C834-A660-6B4C-B14A-6DBAC76E310D}"/>
              </a:ext>
            </a:extLst>
          </p:cNvPr>
          <p:cNvPicPr>
            <a:picLocks noChangeAspect="1"/>
          </p:cNvPicPr>
          <p:nvPr/>
        </p:nvPicPr>
        <p:blipFill rotWithShape="1">
          <a:blip r:embed="rId2"/>
          <a:srcRect l="2164" b="50830"/>
          <a:stretch/>
        </p:blipFill>
        <p:spPr>
          <a:xfrm>
            <a:off x="309799" y="2774393"/>
            <a:ext cx="8535879" cy="2807010"/>
          </a:xfrm>
          <a:prstGeom prst="rect">
            <a:avLst/>
          </a:prstGeom>
        </p:spPr>
      </p:pic>
      <p:pic>
        <p:nvPicPr>
          <p:cNvPr id="14" name="Picture 13">
            <a:extLst>
              <a:ext uri="{FF2B5EF4-FFF2-40B4-BE49-F238E27FC236}">
                <a16:creationId xmlns:a16="http://schemas.microsoft.com/office/drawing/2014/main" id="{6E4D7841-DC68-DE4D-98D9-4455368CEA67}"/>
              </a:ext>
            </a:extLst>
          </p:cNvPr>
          <p:cNvPicPr>
            <a:picLocks noChangeAspect="1"/>
          </p:cNvPicPr>
          <p:nvPr/>
        </p:nvPicPr>
        <p:blipFill>
          <a:blip r:embed="rId3"/>
          <a:stretch>
            <a:fillRect/>
          </a:stretch>
        </p:blipFill>
        <p:spPr>
          <a:xfrm>
            <a:off x="9136049" y="3008080"/>
            <a:ext cx="2885738" cy="1868859"/>
          </a:xfrm>
          <a:prstGeom prst="rect">
            <a:avLst/>
          </a:prstGeom>
        </p:spPr>
      </p:pic>
      <p:sp>
        <p:nvSpPr>
          <p:cNvPr id="6" name="Action Button: Home 5">
            <a:hlinkClick r:id="rId4" action="ppaction://hlinksldjump" highlightClick="1"/>
            <a:extLst>
              <a:ext uri="{FF2B5EF4-FFF2-40B4-BE49-F238E27FC236}">
                <a16:creationId xmlns:a16="http://schemas.microsoft.com/office/drawing/2014/main" id="{7F200024-1793-4243-94A4-AD699D79CC1F}"/>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36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8E14F7-7591-1741-8EDC-0FD3F296199F}"/>
              </a:ext>
            </a:extLst>
          </p:cNvPr>
          <p:cNvSpPr txBox="1"/>
          <p:nvPr/>
        </p:nvSpPr>
        <p:spPr>
          <a:xfrm>
            <a:off x="5033850" y="391886"/>
            <a:ext cx="2124299" cy="461665"/>
          </a:xfrm>
          <a:prstGeom prst="rect">
            <a:avLst/>
          </a:prstGeom>
          <a:noFill/>
        </p:spPr>
        <p:txBody>
          <a:bodyPr wrap="none" rtlCol="0">
            <a:spAutoFit/>
          </a:bodyPr>
          <a:lstStyle/>
          <a:p>
            <a:r>
              <a:rPr lang="en-US" sz="2400" dirty="0"/>
              <a:t>Golfers score</a:t>
            </a:r>
          </a:p>
        </p:txBody>
      </p:sp>
      <p:sp>
        <p:nvSpPr>
          <p:cNvPr id="4" name="TextBox 3">
            <a:extLst>
              <a:ext uri="{FF2B5EF4-FFF2-40B4-BE49-F238E27FC236}">
                <a16:creationId xmlns:a16="http://schemas.microsoft.com/office/drawing/2014/main" id="{8CED3AE8-64E5-704C-A59C-7C02EA8F150B}"/>
              </a:ext>
            </a:extLst>
          </p:cNvPr>
          <p:cNvSpPr txBox="1"/>
          <p:nvPr/>
        </p:nvSpPr>
        <p:spPr>
          <a:xfrm>
            <a:off x="1009403" y="1531917"/>
            <a:ext cx="10778913" cy="646331"/>
          </a:xfrm>
          <a:prstGeom prst="rect">
            <a:avLst/>
          </a:prstGeom>
          <a:noFill/>
        </p:spPr>
        <p:txBody>
          <a:bodyPr wrap="none" rtlCol="0">
            <a:spAutoFit/>
          </a:bodyPr>
          <a:lstStyle/>
          <a:p>
            <a:r>
              <a:rPr lang="en-US" dirty="0"/>
              <a:t>You are to make a program to enter the scores of golfers in a tournament. To show the winning</a:t>
            </a:r>
          </a:p>
          <a:p>
            <a:r>
              <a:rPr lang="en-US" dirty="0"/>
              <a:t>lowest score a value of 999 is entered.</a:t>
            </a:r>
          </a:p>
        </p:txBody>
      </p:sp>
      <p:sp>
        <p:nvSpPr>
          <p:cNvPr id="6" name="Action Button: Forwards or Next 5">
            <a:hlinkClick r:id="" action="ppaction://hlinkshowjump?jump=nextslide" highlightClick="1"/>
            <a:extLst>
              <a:ext uri="{FF2B5EF4-FFF2-40B4-BE49-F238E27FC236}">
                <a16:creationId xmlns:a16="http://schemas.microsoft.com/office/drawing/2014/main" id="{06EB97D7-A68F-CF42-AF90-4425E3C92636}"/>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035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F22DD-C4E3-834A-BE90-251A8F75A4FE}"/>
              </a:ext>
            </a:extLst>
          </p:cNvPr>
          <p:cNvSpPr txBox="1"/>
          <p:nvPr/>
        </p:nvSpPr>
        <p:spPr>
          <a:xfrm>
            <a:off x="5033850" y="403761"/>
            <a:ext cx="2124299" cy="830997"/>
          </a:xfrm>
          <a:prstGeom prst="rect">
            <a:avLst/>
          </a:prstGeom>
          <a:noFill/>
        </p:spPr>
        <p:txBody>
          <a:bodyPr wrap="none" rtlCol="0">
            <a:spAutoFit/>
          </a:bodyPr>
          <a:lstStyle/>
          <a:p>
            <a:pPr algn="ctr"/>
            <a:r>
              <a:rPr lang="en-US" sz="2400" dirty="0"/>
              <a:t>Golfers score</a:t>
            </a:r>
          </a:p>
          <a:p>
            <a:pPr algn="ctr"/>
            <a:r>
              <a:rPr lang="en-US" sz="2400" dirty="0"/>
              <a:t>Solution</a:t>
            </a:r>
          </a:p>
        </p:txBody>
      </p:sp>
      <p:pic>
        <p:nvPicPr>
          <p:cNvPr id="4" name="Picture 3">
            <a:extLst>
              <a:ext uri="{FF2B5EF4-FFF2-40B4-BE49-F238E27FC236}">
                <a16:creationId xmlns:a16="http://schemas.microsoft.com/office/drawing/2014/main" id="{531F4269-EB4C-314C-B3C8-CB353B487726}"/>
              </a:ext>
            </a:extLst>
          </p:cNvPr>
          <p:cNvPicPr>
            <a:picLocks noChangeAspect="1"/>
          </p:cNvPicPr>
          <p:nvPr/>
        </p:nvPicPr>
        <p:blipFill rotWithShape="1">
          <a:blip r:embed="rId2"/>
          <a:srcRect b="52144"/>
          <a:stretch/>
        </p:blipFill>
        <p:spPr>
          <a:xfrm>
            <a:off x="746882" y="1234758"/>
            <a:ext cx="10698233" cy="3551707"/>
          </a:xfrm>
          <a:prstGeom prst="rect">
            <a:avLst/>
          </a:prstGeom>
        </p:spPr>
      </p:pic>
      <p:pic>
        <p:nvPicPr>
          <p:cNvPr id="5" name="Picture 4">
            <a:extLst>
              <a:ext uri="{FF2B5EF4-FFF2-40B4-BE49-F238E27FC236}">
                <a16:creationId xmlns:a16="http://schemas.microsoft.com/office/drawing/2014/main" id="{31BF9BBB-7AD8-584E-BF7C-7B89D4602EED}"/>
              </a:ext>
            </a:extLst>
          </p:cNvPr>
          <p:cNvPicPr>
            <a:picLocks noChangeAspect="1"/>
          </p:cNvPicPr>
          <p:nvPr/>
        </p:nvPicPr>
        <p:blipFill rotWithShape="1">
          <a:blip r:embed="rId2"/>
          <a:srcRect t="51788" r="37621"/>
          <a:stretch/>
        </p:blipFill>
        <p:spPr>
          <a:xfrm>
            <a:off x="4310813" y="4931814"/>
            <a:ext cx="3570369" cy="1914373"/>
          </a:xfrm>
          <a:prstGeom prst="rect">
            <a:avLst/>
          </a:prstGeom>
        </p:spPr>
      </p:pic>
      <p:sp>
        <p:nvSpPr>
          <p:cNvPr id="6" name="Action Button: Home 5">
            <a:hlinkClick r:id="rId3" action="ppaction://hlinksldjump" highlightClick="1"/>
            <a:extLst>
              <a:ext uri="{FF2B5EF4-FFF2-40B4-BE49-F238E27FC236}">
                <a16:creationId xmlns:a16="http://schemas.microsoft.com/office/drawing/2014/main" id="{96F7F18A-D8C2-0D42-830D-4E2F79FE4B60}"/>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29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62A9E-8D6C-7F40-A6C3-52703A0D0E80}"/>
              </a:ext>
            </a:extLst>
          </p:cNvPr>
          <p:cNvSpPr txBox="1"/>
          <p:nvPr/>
        </p:nvSpPr>
        <p:spPr>
          <a:xfrm>
            <a:off x="4464783" y="1993247"/>
            <a:ext cx="3262432" cy="461665"/>
          </a:xfrm>
          <a:prstGeom prst="rect">
            <a:avLst/>
          </a:prstGeom>
          <a:noFill/>
        </p:spPr>
        <p:txBody>
          <a:bodyPr wrap="none" rtlCol="0">
            <a:spAutoFit/>
          </a:bodyPr>
          <a:lstStyle/>
          <a:p>
            <a:r>
              <a:rPr lang="en-US" sz="2400" dirty="0"/>
              <a:t>Class range of marks</a:t>
            </a:r>
          </a:p>
        </p:txBody>
      </p:sp>
      <p:sp>
        <p:nvSpPr>
          <p:cNvPr id="4" name="TextBox 3">
            <a:extLst>
              <a:ext uri="{FF2B5EF4-FFF2-40B4-BE49-F238E27FC236}">
                <a16:creationId xmlns:a16="http://schemas.microsoft.com/office/drawing/2014/main" id="{C8E83077-C916-CF4D-94E6-EAC6AB9A8192}"/>
              </a:ext>
            </a:extLst>
          </p:cNvPr>
          <p:cNvSpPr txBox="1"/>
          <p:nvPr/>
        </p:nvSpPr>
        <p:spPr>
          <a:xfrm>
            <a:off x="661659" y="2785907"/>
            <a:ext cx="10868681" cy="1286186"/>
          </a:xfrm>
          <a:prstGeom prst="rect">
            <a:avLst/>
          </a:prstGeom>
          <a:noFill/>
        </p:spPr>
        <p:txBody>
          <a:bodyPr wrap="none" rtlCol="0">
            <a:spAutoFit/>
          </a:bodyPr>
          <a:lstStyle/>
          <a:p>
            <a:pPr>
              <a:lnSpc>
                <a:spcPct val="150000"/>
              </a:lnSpc>
            </a:pPr>
            <a:r>
              <a:rPr lang="en-US" dirty="0"/>
              <a:t>You have been contracted by a school to create a program that can be used to calculate the</a:t>
            </a:r>
          </a:p>
          <a:p>
            <a:pPr>
              <a:lnSpc>
                <a:spcPct val="150000"/>
              </a:lnSpc>
            </a:pPr>
            <a:r>
              <a:rPr lang="en-US" dirty="0"/>
              <a:t>range of marks for students in a class. All classes have 15 students. (Note range is the difference</a:t>
            </a:r>
          </a:p>
          <a:p>
            <a:pPr>
              <a:lnSpc>
                <a:spcPct val="150000"/>
              </a:lnSpc>
            </a:pPr>
            <a:r>
              <a:rPr lang="en-US" dirty="0"/>
              <a:t>between the highest and lowest scores.</a:t>
            </a:r>
          </a:p>
        </p:txBody>
      </p:sp>
    </p:spTree>
    <p:extLst>
      <p:ext uri="{BB962C8B-B14F-4D97-AF65-F5344CB8AC3E}">
        <p14:creationId xmlns:p14="http://schemas.microsoft.com/office/powerpoint/2010/main" val="990182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2EFB28-5AAF-9A4B-9BD5-00548274CDA0}"/>
              </a:ext>
            </a:extLst>
          </p:cNvPr>
          <p:cNvSpPr txBox="1"/>
          <p:nvPr/>
        </p:nvSpPr>
        <p:spPr>
          <a:xfrm>
            <a:off x="4464784" y="351846"/>
            <a:ext cx="3262432" cy="830997"/>
          </a:xfrm>
          <a:prstGeom prst="rect">
            <a:avLst/>
          </a:prstGeom>
          <a:noFill/>
        </p:spPr>
        <p:txBody>
          <a:bodyPr wrap="none" rtlCol="0">
            <a:spAutoFit/>
          </a:bodyPr>
          <a:lstStyle/>
          <a:p>
            <a:pPr algn="ctr"/>
            <a:r>
              <a:rPr lang="en-US" sz="2400" dirty="0"/>
              <a:t>Class range of marks</a:t>
            </a:r>
          </a:p>
          <a:p>
            <a:pPr algn="ctr"/>
            <a:r>
              <a:rPr lang="en-US" sz="2400" dirty="0"/>
              <a:t>Solution</a:t>
            </a:r>
          </a:p>
        </p:txBody>
      </p:sp>
      <p:pic>
        <p:nvPicPr>
          <p:cNvPr id="4" name="Picture 3">
            <a:extLst>
              <a:ext uri="{FF2B5EF4-FFF2-40B4-BE49-F238E27FC236}">
                <a16:creationId xmlns:a16="http://schemas.microsoft.com/office/drawing/2014/main" id="{3DBDCFAC-13F6-174C-974F-600434B1A925}"/>
              </a:ext>
            </a:extLst>
          </p:cNvPr>
          <p:cNvPicPr>
            <a:picLocks noChangeAspect="1"/>
          </p:cNvPicPr>
          <p:nvPr/>
        </p:nvPicPr>
        <p:blipFill rotWithShape="1">
          <a:blip r:embed="rId2"/>
          <a:srcRect b="48770"/>
          <a:stretch/>
        </p:blipFill>
        <p:spPr>
          <a:xfrm>
            <a:off x="566741" y="1462695"/>
            <a:ext cx="6772030" cy="5043459"/>
          </a:xfrm>
          <a:prstGeom prst="rect">
            <a:avLst/>
          </a:prstGeom>
        </p:spPr>
      </p:pic>
      <p:pic>
        <p:nvPicPr>
          <p:cNvPr id="5" name="Picture 4">
            <a:extLst>
              <a:ext uri="{FF2B5EF4-FFF2-40B4-BE49-F238E27FC236}">
                <a16:creationId xmlns:a16="http://schemas.microsoft.com/office/drawing/2014/main" id="{43E5A760-EBEE-2446-9C8C-5C2631FD3E5C}"/>
              </a:ext>
            </a:extLst>
          </p:cNvPr>
          <p:cNvPicPr>
            <a:picLocks noChangeAspect="1"/>
          </p:cNvPicPr>
          <p:nvPr/>
        </p:nvPicPr>
        <p:blipFill rotWithShape="1">
          <a:blip r:embed="rId2"/>
          <a:srcRect t="53541" r="32053"/>
          <a:stretch/>
        </p:blipFill>
        <p:spPr>
          <a:xfrm>
            <a:off x="7834067" y="1947325"/>
            <a:ext cx="3657600" cy="3635704"/>
          </a:xfrm>
          <a:prstGeom prst="rect">
            <a:avLst/>
          </a:prstGeom>
        </p:spPr>
      </p:pic>
    </p:spTree>
    <p:extLst>
      <p:ext uri="{BB962C8B-B14F-4D97-AF65-F5344CB8AC3E}">
        <p14:creationId xmlns:p14="http://schemas.microsoft.com/office/powerpoint/2010/main" val="4109947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B03C35-FD22-EC44-8994-327CF3A67641}"/>
              </a:ext>
            </a:extLst>
          </p:cNvPr>
          <p:cNvSpPr txBox="1"/>
          <p:nvPr/>
        </p:nvSpPr>
        <p:spPr>
          <a:xfrm>
            <a:off x="3882092" y="1850175"/>
            <a:ext cx="4427815" cy="461665"/>
          </a:xfrm>
          <a:prstGeom prst="rect">
            <a:avLst/>
          </a:prstGeom>
          <a:noFill/>
        </p:spPr>
        <p:txBody>
          <a:bodyPr wrap="none" rtlCol="0">
            <a:spAutoFit/>
          </a:bodyPr>
          <a:lstStyle/>
          <a:p>
            <a:r>
              <a:rPr lang="en-US" sz="2400" dirty="0"/>
              <a:t>World Diving Championships</a:t>
            </a:r>
          </a:p>
        </p:txBody>
      </p:sp>
      <p:sp>
        <p:nvSpPr>
          <p:cNvPr id="4" name="TextBox 3">
            <a:extLst>
              <a:ext uri="{FF2B5EF4-FFF2-40B4-BE49-F238E27FC236}">
                <a16:creationId xmlns:a16="http://schemas.microsoft.com/office/drawing/2014/main" id="{E9F27862-5EEF-BA44-B878-BA461E8F3242}"/>
              </a:ext>
            </a:extLst>
          </p:cNvPr>
          <p:cNvSpPr txBox="1"/>
          <p:nvPr/>
        </p:nvSpPr>
        <p:spPr>
          <a:xfrm>
            <a:off x="805129" y="2618509"/>
            <a:ext cx="10581743" cy="1701684"/>
          </a:xfrm>
          <a:prstGeom prst="rect">
            <a:avLst/>
          </a:prstGeom>
          <a:noFill/>
        </p:spPr>
        <p:txBody>
          <a:bodyPr wrap="none" rtlCol="0">
            <a:spAutoFit/>
          </a:bodyPr>
          <a:lstStyle/>
          <a:p>
            <a:pPr>
              <a:lnSpc>
                <a:spcPct val="150000"/>
              </a:lnSpc>
            </a:pPr>
            <a:r>
              <a:rPr lang="en-US" dirty="0"/>
              <a:t>In the diving competition of the World Diving Championship, 7 judges award a score to each</a:t>
            </a:r>
          </a:p>
          <a:p>
            <a:pPr>
              <a:lnSpc>
                <a:spcPct val="150000"/>
              </a:lnSpc>
            </a:pPr>
            <a:r>
              <a:rPr lang="en-US" dirty="0"/>
              <a:t>competitor.  So as the judging will be fair, a diver’s final score is calculated by deducting the </a:t>
            </a:r>
          </a:p>
          <a:p>
            <a:pPr>
              <a:lnSpc>
                <a:spcPct val="150000"/>
              </a:lnSpc>
            </a:pPr>
            <a:r>
              <a:rPr lang="en-US" dirty="0"/>
              <a:t>highest and lowest score after adding all of the scores together. You have been asked to </a:t>
            </a:r>
          </a:p>
          <a:p>
            <a:pPr>
              <a:lnSpc>
                <a:spcPct val="150000"/>
              </a:lnSpc>
            </a:pPr>
            <a:r>
              <a:rPr lang="en-US" dirty="0"/>
              <a:t>create a program that could be used to calculate the scores.</a:t>
            </a:r>
          </a:p>
        </p:txBody>
      </p:sp>
    </p:spTree>
    <p:extLst>
      <p:ext uri="{BB962C8B-B14F-4D97-AF65-F5344CB8AC3E}">
        <p14:creationId xmlns:p14="http://schemas.microsoft.com/office/powerpoint/2010/main" val="3020978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5DE5D6-ADAA-A842-A652-9F793A1DFC9F}"/>
              </a:ext>
            </a:extLst>
          </p:cNvPr>
          <p:cNvSpPr txBox="1"/>
          <p:nvPr/>
        </p:nvSpPr>
        <p:spPr>
          <a:xfrm>
            <a:off x="3882092" y="317385"/>
            <a:ext cx="4427815" cy="830997"/>
          </a:xfrm>
          <a:prstGeom prst="rect">
            <a:avLst/>
          </a:prstGeom>
          <a:noFill/>
        </p:spPr>
        <p:txBody>
          <a:bodyPr wrap="none" rtlCol="0">
            <a:spAutoFit/>
          </a:bodyPr>
          <a:lstStyle/>
          <a:p>
            <a:pPr algn="ctr"/>
            <a:r>
              <a:rPr lang="en-US" sz="2400" dirty="0"/>
              <a:t>World Diving Championships</a:t>
            </a:r>
          </a:p>
          <a:p>
            <a:pPr algn="ctr"/>
            <a:r>
              <a:rPr lang="en-US" sz="2400" dirty="0"/>
              <a:t>Solutions</a:t>
            </a:r>
          </a:p>
        </p:txBody>
      </p:sp>
      <p:pic>
        <p:nvPicPr>
          <p:cNvPr id="6" name="Picture 5">
            <a:extLst>
              <a:ext uri="{FF2B5EF4-FFF2-40B4-BE49-F238E27FC236}">
                <a16:creationId xmlns:a16="http://schemas.microsoft.com/office/drawing/2014/main" id="{56328C22-CFAF-974B-8DEE-1E4590AB77E4}"/>
              </a:ext>
            </a:extLst>
          </p:cNvPr>
          <p:cNvPicPr>
            <a:picLocks noChangeAspect="1"/>
          </p:cNvPicPr>
          <p:nvPr/>
        </p:nvPicPr>
        <p:blipFill rotWithShape="1">
          <a:blip r:embed="rId2"/>
          <a:srcRect t="61656" r="34975"/>
          <a:stretch/>
        </p:blipFill>
        <p:spPr>
          <a:xfrm>
            <a:off x="7595016" y="2194708"/>
            <a:ext cx="3520659" cy="3137571"/>
          </a:xfrm>
          <a:prstGeom prst="rect">
            <a:avLst/>
          </a:prstGeom>
        </p:spPr>
      </p:pic>
      <p:pic>
        <p:nvPicPr>
          <p:cNvPr id="7" name="Picture 6">
            <a:extLst>
              <a:ext uri="{FF2B5EF4-FFF2-40B4-BE49-F238E27FC236}">
                <a16:creationId xmlns:a16="http://schemas.microsoft.com/office/drawing/2014/main" id="{28B645EB-AE92-3841-B159-1F95C8EF55B6}"/>
              </a:ext>
            </a:extLst>
          </p:cNvPr>
          <p:cNvPicPr>
            <a:picLocks noChangeAspect="1"/>
          </p:cNvPicPr>
          <p:nvPr/>
        </p:nvPicPr>
        <p:blipFill rotWithShape="1">
          <a:blip r:embed="rId2"/>
          <a:srcRect b="41086"/>
          <a:stretch/>
        </p:blipFill>
        <p:spPr>
          <a:xfrm>
            <a:off x="896004" y="1167221"/>
            <a:ext cx="6060755" cy="5396355"/>
          </a:xfrm>
          <a:prstGeom prst="rect">
            <a:avLst/>
          </a:prstGeom>
        </p:spPr>
      </p:pic>
    </p:spTree>
    <p:extLst>
      <p:ext uri="{BB962C8B-B14F-4D97-AF65-F5344CB8AC3E}">
        <p14:creationId xmlns:p14="http://schemas.microsoft.com/office/powerpoint/2010/main" val="989946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139C06-6B95-0C40-B741-E73C7699532E}"/>
              </a:ext>
            </a:extLst>
          </p:cNvPr>
          <p:cNvSpPr txBox="1"/>
          <p:nvPr/>
        </p:nvSpPr>
        <p:spPr>
          <a:xfrm>
            <a:off x="5223334" y="1854731"/>
            <a:ext cx="1927131" cy="461665"/>
          </a:xfrm>
          <a:prstGeom prst="rect">
            <a:avLst/>
          </a:prstGeom>
          <a:noFill/>
        </p:spPr>
        <p:txBody>
          <a:bodyPr wrap="none" rtlCol="0">
            <a:spAutoFit/>
          </a:bodyPr>
          <a:lstStyle/>
          <a:p>
            <a:r>
              <a:rPr lang="en-US" sz="2400" dirty="0"/>
              <a:t>Meat</a:t>
            </a:r>
            <a:r>
              <a:rPr lang="en-US" dirty="0"/>
              <a:t> </a:t>
            </a:r>
            <a:r>
              <a:rPr lang="en-US" sz="2400" dirty="0"/>
              <a:t>Metro</a:t>
            </a:r>
          </a:p>
        </p:txBody>
      </p:sp>
      <p:sp>
        <p:nvSpPr>
          <p:cNvPr id="7" name="TextBox 6">
            <a:extLst>
              <a:ext uri="{FF2B5EF4-FFF2-40B4-BE49-F238E27FC236}">
                <a16:creationId xmlns:a16="http://schemas.microsoft.com/office/drawing/2014/main" id="{BCA97091-7B8F-0542-9491-9B6D144B8476}"/>
              </a:ext>
            </a:extLst>
          </p:cNvPr>
          <p:cNvSpPr txBox="1"/>
          <p:nvPr/>
        </p:nvSpPr>
        <p:spPr>
          <a:xfrm>
            <a:off x="838903" y="2898085"/>
            <a:ext cx="10855857" cy="1061829"/>
          </a:xfrm>
          <a:prstGeom prst="rect">
            <a:avLst/>
          </a:prstGeom>
          <a:noFill/>
        </p:spPr>
        <p:txBody>
          <a:bodyPr wrap="none" rtlCol="0">
            <a:spAutoFit/>
          </a:bodyPr>
          <a:lstStyle/>
          <a:p>
            <a:r>
              <a:rPr lang="en-US" dirty="0"/>
              <a:t>Meat Metro Works pays its employees a salary of $225 per week plus $25 per hour for every hour</a:t>
            </a:r>
          </a:p>
          <a:p>
            <a:pPr>
              <a:lnSpc>
                <a:spcPct val="150000"/>
              </a:lnSpc>
            </a:pPr>
            <a:r>
              <a:rPr lang="en-US" dirty="0"/>
              <a:t>worked during the week. Write a program </a:t>
            </a:r>
            <a:r>
              <a:rPr lang="en-US" dirty="0" err="1"/>
              <a:t>htat</a:t>
            </a:r>
            <a:r>
              <a:rPr lang="en-US" dirty="0"/>
              <a:t> will calculate the amount of pay owed to the</a:t>
            </a:r>
          </a:p>
          <a:p>
            <a:r>
              <a:rPr lang="en-US" dirty="0"/>
              <a:t>Metro Meat Works.</a:t>
            </a:r>
          </a:p>
        </p:txBody>
      </p:sp>
    </p:spTree>
    <p:extLst>
      <p:ext uri="{BB962C8B-B14F-4D97-AF65-F5344CB8AC3E}">
        <p14:creationId xmlns:p14="http://schemas.microsoft.com/office/powerpoint/2010/main" val="718491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EEA9-6654-064B-8E5F-DC02C4DA6E7B}"/>
              </a:ext>
            </a:extLst>
          </p:cNvPr>
          <p:cNvSpPr>
            <a:spLocks noGrp="1"/>
          </p:cNvSpPr>
          <p:nvPr>
            <p:ph type="title"/>
          </p:nvPr>
        </p:nvSpPr>
        <p:spPr/>
        <p:txBody>
          <a:bodyPr/>
          <a:lstStyle/>
          <a:p>
            <a:r>
              <a:rPr lang="en-US" dirty="0"/>
              <a:t>If then else</a:t>
            </a:r>
          </a:p>
        </p:txBody>
      </p:sp>
    </p:spTree>
    <p:extLst>
      <p:ext uri="{BB962C8B-B14F-4D97-AF65-F5344CB8AC3E}">
        <p14:creationId xmlns:p14="http://schemas.microsoft.com/office/powerpoint/2010/main" val="35979052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386043-76E2-4D46-94C7-FFE459982AED}"/>
              </a:ext>
            </a:extLst>
          </p:cNvPr>
          <p:cNvSpPr txBox="1"/>
          <p:nvPr/>
        </p:nvSpPr>
        <p:spPr>
          <a:xfrm>
            <a:off x="4024496" y="266700"/>
            <a:ext cx="3924472" cy="461665"/>
          </a:xfrm>
          <a:prstGeom prst="rect">
            <a:avLst/>
          </a:prstGeom>
          <a:noFill/>
        </p:spPr>
        <p:txBody>
          <a:bodyPr wrap="none" rtlCol="0">
            <a:spAutoFit/>
          </a:bodyPr>
          <a:lstStyle/>
          <a:p>
            <a:r>
              <a:rPr lang="en-US" sz="2400" dirty="0"/>
              <a:t>Australian Taxation office</a:t>
            </a:r>
          </a:p>
        </p:txBody>
      </p:sp>
      <p:sp>
        <p:nvSpPr>
          <p:cNvPr id="5" name="TextBox 4">
            <a:extLst>
              <a:ext uri="{FF2B5EF4-FFF2-40B4-BE49-F238E27FC236}">
                <a16:creationId xmlns:a16="http://schemas.microsoft.com/office/drawing/2014/main" id="{57B4D83C-37C9-254D-8F46-8100A857C377}"/>
              </a:ext>
            </a:extLst>
          </p:cNvPr>
          <p:cNvSpPr txBox="1"/>
          <p:nvPr/>
        </p:nvSpPr>
        <p:spPr>
          <a:xfrm>
            <a:off x="250166" y="728365"/>
            <a:ext cx="11473132" cy="1701684"/>
          </a:xfrm>
          <a:prstGeom prst="rect">
            <a:avLst/>
          </a:prstGeom>
          <a:noFill/>
        </p:spPr>
        <p:txBody>
          <a:bodyPr wrap="square" rtlCol="0">
            <a:spAutoFit/>
          </a:bodyPr>
          <a:lstStyle/>
          <a:p>
            <a:pPr>
              <a:lnSpc>
                <a:spcPct val="150000"/>
              </a:lnSpc>
            </a:pPr>
            <a:r>
              <a:rPr lang="en-US" dirty="0"/>
              <a:t>The Australian Taxation office allows some people to claim use of their private car. Cars which have engine capacities 1500 cc and over are allowed 65c per kilometer travelled, while those with engine capacities upto1500 cc are allowed 45c per kilometer because they are smaller. A program is needed to calculate the allowance.</a:t>
            </a:r>
          </a:p>
        </p:txBody>
      </p:sp>
      <p:pic>
        <p:nvPicPr>
          <p:cNvPr id="7" name="Picture 6">
            <a:extLst>
              <a:ext uri="{FF2B5EF4-FFF2-40B4-BE49-F238E27FC236}">
                <a16:creationId xmlns:a16="http://schemas.microsoft.com/office/drawing/2014/main" id="{C967518E-A269-4943-B2D3-1441C04EF74D}"/>
              </a:ext>
            </a:extLst>
          </p:cNvPr>
          <p:cNvPicPr>
            <a:picLocks noChangeAspect="1"/>
          </p:cNvPicPr>
          <p:nvPr/>
        </p:nvPicPr>
        <p:blipFill rotWithShape="1">
          <a:blip r:embed="rId2"/>
          <a:srcRect t="88245" r="57292" b="149"/>
          <a:stretch/>
        </p:blipFill>
        <p:spPr>
          <a:xfrm>
            <a:off x="3643668" y="6129635"/>
            <a:ext cx="4305300" cy="640545"/>
          </a:xfrm>
          <a:prstGeom prst="rect">
            <a:avLst/>
          </a:prstGeom>
        </p:spPr>
      </p:pic>
      <p:pic>
        <p:nvPicPr>
          <p:cNvPr id="8" name="Picture 7">
            <a:extLst>
              <a:ext uri="{FF2B5EF4-FFF2-40B4-BE49-F238E27FC236}">
                <a16:creationId xmlns:a16="http://schemas.microsoft.com/office/drawing/2014/main" id="{1E5BF796-94CD-BC4F-AB82-3E60143AE439}"/>
              </a:ext>
            </a:extLst>
          </p:cNvPr>
          <p:cNvPicPr>
            <a:picLocks noChangeAspect="1"/>
          </p:cNvPicPr>
          <p:nvPr/>
        </p:nvPicPr>
        <p:blipFill rotWithShape="1">
          <a:blip r:embed="rId2"/>
          <a:srcRect l="2594" r="3302" b="19556"/>
          <a:stretch/>
        </p:blipFill>
        <p:spPr>
          <a:xfrm>
            <a:off x="2318265" y="2552699"/>
            <a:ext cx="7218185" cy="3378037"/>
          </a:xfrm>
          <a:prstGeom prst="rect">
            <a:avLst/>
          </a:prstGeom>
        </p:spPr>
      </p:pic>
      <p:sp>
        <p:nvSpPr>
          <p:cNvPr id="6" name="Action Button: Home 5">
            <a:hlinkClick r:id="rId3" action="ppaction://hlinksldjump" highlightClick="1"/>
            <a:extLst>
              <a:ext uri="{FF2B5EF4-FFF2-40B4-BE49-F238E27FC236}">
                <a16:creationId xmlns:a16="http://schemas.microsoft.com/office/drawing/2014/main" id="{81DFE769-CFF1-0B40-9A75-CD386A707EA8}"/>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309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868745-A9A2-1C40-B742-04CCC852A5A6}"/>
              </a:ext>
            </a:extLst>
          </p:cNvPr>
          <p:cNvSpPr txBox="1"/>
          <p:nvPr/>
        </p:nvSpPr>
        <p:spPr>
          <a:xfrm>
            <a:off x="4354577" y="1756664"/>
            <a:ext cx="3331361" cy="523220"/>
          </a:xfrm>
          <a:prstGeom prst="rect">
            <a:avLst/>
          </a:prstGeom>
          <a:noFill/>
        </p:spPr>
        <p:txBody>
          <a:bodyPr wrap="none" rtlCol="0">
            <a:spAutoFit/>
          </a:bodyPr>
          <a:lstStyle/>
          <a:p>
            <a:r>
              <a:rPr lang="en-US" sz="2800" dirty="0"/>
              <a:t>Wages Calculator</a:t>
            </a:r>
          </a:p>
        </p:txBody>
      </p:sp>
      <p:sp>
        <p:nvSpPr>
          <p:cNvPr id="4" name="TextBox 3">
            <a:extLst>
              <a:ext uri="{FF2B5EF4-FFF2-40B4-BE49-F238E27FC236}">
                <a16:creationId xmlns:a16="http://schemas.microsoft.com/office/drawing/2014/main" id="{EB98638E-FD54-B047-8A27-7159871C8CB2}"/>
              </a:ext>
            </a:extLst>
          </p:cNvPr>
          <p:cNvSpPr txBox="1"/>
          <p:nvPr/>
        </p:nvSpPr>
        <p:spPr>
          <a:xfrm>
            <a:off x="635458" y="2509734"/>
            <a:ext cx="10921083" cy="1286186"/>
          </a:xfrm>
          <a:prstGeom prst="rect">
            <a:avLst/>
          </a:prstGeom>
          <a:noFill/>
        </p:spPr>
        <p:txBody>
          <a:bodyPr wrap="square" rtlCol="0">
            <a:spAutoFit/>
          </a:bodyPr>
          <a:lstStyle/>
          <a:p>
            <a:pPr>
              <a:lnSpc>
                <a:spcPct val="150000"/>
              </a:lnSpc>
            </a:pPr>
            <a:r>
              <a:rPr lang="en-US" dirty="0"/>
              <a:t>You have been contracted to write a Wages Calculator by </a:t>
            </a:r>
            <a:r>
              <a:rPr lang="en-US" dirty="0" err="1"/>
              <a:t>Freddies</a:t>
            </a:r>
            <a:r>
              <a:rPr lang="en-US" dirty="0"/>
              <a:t> Fast Food. Juniors under 18</a:t>
            </a:r>
          </a:p>
          <a:p>
            <a:pPr>
              <a:lnSpc>
                <a:spcPct val="150000"/>
              </a:lnSpc>
            </a:pPr>
            <a:r>
              <a:rPr lang="en-US" dirty="0"/>
              <a:t>get $5.60 and hour and the rest get $7.80 an hour. Write the program to </a:t>
            </a:r>
            <a:r>
              <a:rPr lang="en-US" dirty="0" err="1"/>
              <a:t>caculate</a:t>
            </a:r>
            <a:r>
              <a:rPr lang="en-US" dirty="0"/>
              <a:t> the wage of an employee based on the age and number of hours worked in a week.</a:t>
            </a:r>
          </a:p>
        </p:txBody>
      </p:sp>
      <p:sp>
        <p:nvSpPr>
          <p:cNvPr id="5" name="Action Button: Forwards or Next 4">
            <a:hlinkClick r:id="" action="ppaction://hlinkshowjump?jump=nextslide" highlightClick="1"/>
            <a:extLst>
              <a:ext uri="{FF2B5EF4-FFF2-40B4-BE49-F238E27FC236}">
                <a16:creationId xmlns:a16="http://schemas.microsoft.com/office/drawing/2014/main" id="{0F0BBE03-13B8-AC4B-8CC5-905C8E9D10DF}"/>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841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C309B-3794-2148-9C27-68A8277D41A6}"/>
              </a:ext>
            </a:extLst>
          </p:cNvPr>
          <p:cNvSpPr txBox="1"/>
          <p:nvPr/>
        </p:nvSpPr>
        <p:spPr>
          <a:xfrm>
            <a:off x="4430319" y="226683"/>
            <a:ext cx="3331361" cy="954107"/>
          </a:xfrm>
          <a:prstGeom prst="rect">
            <a:avLst/>
          </a:prstGeom>
          <a:noFill/>
        </p:spPr>
        <p:txBody>
          <a:bodyPr wrap="none" rtlCol="0">
            <a:spAutoFit/>
          </a:bodyPr>
          <a:lstStyle/>
          <a:p>
            <a:pPr algn="ctr"/>
            <a:r>
              <a:rPr lang="en-US" sz="2800" dirty="0"/>
              <a:t>Wages Calculator</a:t>
            </a:r>
          </a:p>
          <a:p>
            <a:pPr algn="ctr"/>
            <a:r>
              <a:rPr lang="en-US" sz="2800" dirty="0"/>
              <a:t>Solution</a:t>
            </a:r>
          </a:p>
        </p:txBody>
      </p:sp>
      <p:pic>
        <p:nvPicPr>
          <p:cNvPr id="3" name="Picture 2">
            <a:extLst>
              <a:ext uri="{FF2B5EF4-FFF2-40B4-BE49-F238E27FC236}">
                <a16:creationId xmlns:a16="http://schemas.microsoft.com/office/drawing/2014/main" id="{9420FD86-7BE2-B34B-AF98-DCD33D19A062}"/>
              </a:ext>
            </a:extLst>
          </p:cNvPr>
          <p:cNvPicPr>
            <a:picLocks noChangeAspect="1"/>
          </p:cNvPicPr>
          <p:nvPr/>
        </p:nvPicPr>
        <p:blipFill rotWithShape="1">
          <a:blip r:embed="rId2"/>
          <a:srcRect l="3798" b="24074"/>
          <a:stretch/>
        </p:blipFill>
        <p:spPr>
          <a:xfrm>
            <a:off x="889359" y="1267243"/>
            <a:ext cx="6719617" cy="5378639"/>
          </a:xfrm>
          <a:prstGeom prst="rect">
            <a:avLst/>
          </a:prstGeom>
        </p:spPr>
      </p:pic>
      <p:pic>
        <p:nvPicPr>
          <p:cNvPr id="4" name="Picture 3">
            <a:extLst>
              <a:ext uri="{FF2B5EF4-FFF2-40B4-BE49-F238E27FC236}">
                <a16:creationId xmlns:a16="http://schemas.microsoft.com/office/drawing/2014/main" id="{BB73A6A2-895E-8546-A4E5-7B764ECAC5CA}"/>
              </a:ext>
            </a:extLst>
          </p:cNvPr>
          <p:cNvPicPr>
            <a:picLocks noChangeAspect="1"/>
          </p:cNvPicPr>
          <p:nvPr/>
        </p:nvPicPr>
        <p:blipFill rotWithShape="1">
          <a:blip r:embed="rId2"/>
          <a:srcRect l="1356" t="85926" r="35726"/>
          <a:stretch/>
        </p:blipFill>
        <p:spPr>
          <a:xfrm>
            <a:off x="7761680" y="3485072"/>
            <a:ext cx="4254500" cy="965200"/>
          </a:xfrm>
          <a:prstGeom prst="rect">
            <a:avLst/>
          </a:prstGeom>
        </p:spPr>
      </p:pic>
      <p:sp>
        <p:nvSpPr>
          <p:cNvPr id="5" name="Action Button: Home 4">
            <a:hlinkClick r:id="rId3" action="ppaction://hlinksldjump" highlightClick="1"/>
            <a:extLst>
              <a:ext uri="{FF2B5EF4-FFF2-40B4-BE49-F238E27FC236}">
                <a16:creationId xmlns:a16="http://schemas.microsoft.com/office/drawing/2014/main" id="{A551ECA8-6D2B-5E42-8BF1-FDA8E9CCC141}"/>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751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9912A5-6AC9-BE49-88DA-4A62E35EC866}"/>
              </a:ext>
            </a:extLst>
          </p:cNvPr>
          <p:cNvSpPr txBox="1"/>
          <p:nvPr/>
        </p:nvSpPr>
        <p:spPr>
          <a:xfrm>
            <a:off x="4533713" y="1951236"/>
            <a:ext cx="3124573" cy="461665"/>
          </a:xfrm>
          <a:prstGeom prst="rect">
            <a:avLst/>
          </a:prstGeom>
          <a:noFill/>
        </p:spPr>
        <p:txBody>
          <a:bodyPr wrap="none" rtlCol="0">
            <a:spAutoFit/>
          </a:bodyPr>
          <a:lstStyle/>
          <a:p>
            <a:r>
              <a:rPr lang="en-US" sz="2400" dirty="0"/>
              <a:t>Guessing Game </a:t>
            </a:r>
            <a:r>
              <a:rPr lang="en-US" sz="2400" dirty="0" err="1"/>
              <a:t>ext</a:t>
            </a:r>
            <a:endParaRPr lang="en-US" sz="2400" dirty="0"/>
          </a:p>
        </p:txBody>
      </p:sp>
      <p:sp>
        <p:nvSpPr>
          <p:cNvPr id="4" name="TextBox 3">
            <a:extLst>
              <a:ext uri="{FF2B5EF4-FFF2-40B4-BE49-F238E27FC236}">
                <a16:creationId xmlns:a16="http://schemas.microsoft.com/office/drawing/2014/main" id="{E1471F5D-E797-8B4C-836D-6D29EA81EB54}"/>
              </a:ext>
            </a:extLst>
          </p:cNvPr>
          <p:cNvSpPr txBox="1"/>
          <p:nvPr/>
        </p:nvSpPr>
        <p:spPr>
          <a:xfrm>
            <a:off x="460483" y="2558312"/>
            <a:ext cx="11271034" cy="870688"/>
          </a:xfrm>
          <a:prstGeom prst="rect">
            <a:avLst/>
          </a:prstGeom>
          <a:noFill/>
        </p:spPr>
        <p:txBody>
          <a:bodyPr wrap="none" rtlCol="0">
            <a:spAutoFit/>
          </a:bodyPr>
          <a:lstStyle/>
          <a:p>
            <a:pPr>
              <a:lnSpc>
                <a:spcPct val="150000"/>
              </a:lnSpc>
            </a:pPr>
            <a:r>
              <a:rPr lang="en-US" dirty="0"/>
              <a:t>Rewrite the guessing game program so that f a person guesses the wrong number, they will receive</a:t>
            </a:r>
          </a:p>
          <a:p>
            <a:pPr>
              <a:lnSpc>
                <a:spcPct val="150000"/>
              </a:lnSpc>
            </a:pPr>
            <a:r>
              <a:rPr lang="en-US" dirty="0"/>
              <a:t>a message telling them they are too high or too low.</a:t>
            </a:r>
          </a:p>
        </p:txBody>
      </p:sp>
      <p:sp>
        <p:nvSpPr>
          <p:cNvPr id="5" name="Action Button: Forwards or Next 4">
            <a:hlinkClick r:id="" action="ppaction://hlinkshowjump?jump=nextslide" highlightClick="1"/>
            <a:extLst>
              <a:ext uri="{FF2B5EF4-FFF2-40B4-BE49-F238E27FC236}">
                <a16:creationId xmlns:a16="http://schemas.microsoft.com/office/drawing/2014/main" id="{EEE0CB94-A634-F744-93D4-C6E868221C21}"/>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367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54D92D-50F2-024D-A7B0-919F1D916581}"/>
              </a:ext>
            </a:extLst>
          </p:cNvPr>
          <p:cNvSpPr txBox="1"/>
          <p:nvPr/>
        </p:nvSpPr>
        <p:spPr>
          <a:xfrm>
            <a:off x="4898396" y="229182"/>
            <a:ext cx="2395207" cy="646331"/>
          </a:xfrm>
          <a:prstGeom prst="rect">
            <a:avLst/>
          </a:prstGeom>
          <a:noFill/>
        </p:spPr>
        <p:txBody>
          <a:bodyPr wrap="none" rtlCol="0">
            <a:spAutoFit/>
          </a:bodyPr>
          <a:lstStyle/>
          <a:p>
            <a:pPr algn="ctr"/>
            <a:r>
              <a:rPr lang="en-US" dirty="0"/>
              <a:t>Guessing Game </a:t>
            </a:r>
            <a:r>
              <a:rPr lang="en-US" dirty="0" err="1"/>
              <a:t>ext</a:t>
            </a:r>
            <a:endParaRPr lang="en-US" dirty="0"/>
          </a:p>
          <a:p>
            <a:pPr algn="ctr"/>
            <a:r>
              <a:rPr lang="en-US" dirty="0"/>
              <a:t>Solution</a:t>
            </a:r>
          </a:p>
        </p:txBody>
      </p:sp>
      <p:pic>
        <p:nvPicPr>
          <p:cNvPr id="3" name="Picture 2">
            <a:extLst>
              <a:ext uri="{FF2B5EF4-FFF2-40B4-BE49-F238E27FC236}">
                <a16:creationId xmlns:a16="http://schemas.microsoft.com/office/drawing/2014/main" id="{0632450B-8528-4B45-976D-B96FB1882F46}"/>
              </a:ext>
            </a:extLst>
          </p:cNvPr>
          <p:cNvPicPr>
            <a:picLocks noChangeAspect="1"/>
          </p:cNvPicPr>
          <p:nvPr/>
        </p:nvPicPr>
        <p:blipFill rotWithShape="1">
          <a:blip r:embed="rId2"/>
          <a:srcRect l="5419" t="69686" r="33579"/>
          <a:stretch/>
        </p:blipFill>
        <p:spPr>
          <a:xfrm>
            <a:off x="8228193" y="2557732"/>
            <a:ext cx="3503732" cy="2078966"/>
          </a:xfrm>
          <a:prstGeom prst="rect">
            <a:avLst/>
          </a:prstGeom>
        </p:spPr>
      </p:pic>
      <p:pic>
        <p:nvPicPr>
          <p:cNvPr id="4" name="Picture 3">
            <a:extLst>
              <a:ext uri="{FF2B5EF4-FFF2-40B4-BE49-F238E27FC236}">
                <a16:creationId xmlns:a16="http://schemas.microsoft.com/office/drawing/2014/main" id="{8C23DE38-6458-A14D-97F4-CC1EA46F6748}"/>
              </a:ext>
            </a:extLst>
          </p:cNvPr>
          <p:cNvPicPr>
            <a:picLocks noChangeAspect="1"/>
          </p:cNvPicPr>
          <p:nvPr/>
        </p:nvPicPr>
        <p:blipFill rotWithShape="1">
          <a:blip r:embed="rId2"/>
          <a:srcRect l="7295" b="40839"/>
          <a:stretch/>
        </p:blipFill>
        <p:spPr>
          <a:xfrm>
            <a:off x="976774" y="1115266"/>
            <a:ext cx="6993046" cy="5328666"/>
          </a:xfrm>
          <a:prstGeom prst="rect">
            <a:avLst/>
          </a:prstGeom>
        </p:spPr>
      </p:pic>
    </p:spTree>
    <p:extLst>
      <p:ext uri="{BB962C8B-B14F-4D97-AF65-F5344CB8AC3E}">
        <p14:creationId xmlns:p14="http://schemas.microsoft.com/office/powerpoint/2010/main" val="2474872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998181-21E0-CB4E-A8C8-7F15651D9538}"/>
              </a:ext>
            </a:extLst>
          </p:cNvPr>
          <p:cNvSpPr txBox="1"/>
          <p:nvPr/>
        </p:nvSpPr>
        <p:spPr>
          <a:xfrm>
            <a:off x="4403698" y="1866958"/>
            <a:ext cx="3321743" cy="461665"/>
          </a:xfrm>
          <a:prstGeom prst="rect">
            <a:avLst/>
          </a:prstGeom>
          <a:noFill/>
        </p:spPr>
        <p:txBody>
          <a:bodyPr wrap="none" rtlCol="0">
            <a:spAutoFit/>
          </a:bodyPr>
          <a:lstStyle/>
          <a:p>
            <a:r>
              <a:rPr lang="en-US" sz="2400" dirty="0"/>
              <a:t>Western Water Works</a:t>
            </a:r>
          </a:p>
        </p:txBody>
      </p:sp>
      <p:sp>
        <p:nvSpPr>
          <p:cNvPr id="4" name="TextBox 3">
            <a:extLst>
              <a:ext uri="{FF2B5EF4-FFF2-40B4-BE49-F238E27FC236}">
                <a16:creationId xmlns:a16="http://schemas.microsoft.com/office/drawing/2014/main" id="{CDB806E4-C39B-1B45-B876-ED8E1EC414BC}"/>
              </a:ext>
            </a:extLst>
          </p:cNvPr>
          <p:cNvSpPr txBox="1"/>
          <p:nvPr/>
        </p:nvSpPr>
        <p:spPr>
          <a:xfrm>
            <a:off x="400370" y="2578158"/>
            <a:ext cx="11391260" cy="1701684"/>
          </a:xfrm>
          <a:prstGeom prst="rect">
            <a:avLst/>
          </a:prstGeom>
          <a:noFill/>
        </p:spPr>
        <p:txBody>
          <a:bodyPr wrap="none" rtlCol="0">
            <a:spAutoFit/>
          </a:bodyPr>
          <a:lstStyle/>
          <a:p>
            <a:pPr>
              <a:lnSpc>
                <a:spcPct val="150000"/>
              </a:lnSpc>
            </a:pPr>
            <a:r>
              <a:rPr lang="en-US" dirty="0"/>
              <a:t>The Western Water Works charged $2.45 per kiloliter of water use for the first 100 kiloliters used. Then it</a:t>
            </a:r>
          </a:p>
          <a:p>
            <a:pPr>
              <a:lnSpc>
                <a:spcPct val="150000"/>
              </a:lnSpc>
            </a:pPr>
            <a:r>
              <a:rPr lang="en-US" dirty="0"/>
              <a:t>changes to $3.15 for every kiloliter of water used thereafter. Write a program to allow a person to </a:t>
            </a:r>
          </a:p>
          <a:p>
            <a:pPr>
              <a:lnSpc>
                <a:spcPct val="150000"/>
              </a:lnSpc>
            </a:pPr>
            <a:r>
              <a:rPr lang="en-US" dirty="0"/>
              <a:t>calculate the amount owing after </a:t>
            </a:r>
            <a:r>
              <a:rPr lang="en-US" dirty="0" err="1"/>
              <a:t>entereing</a:t>
            </a:r>
            <a:r>
              <a:rPr lang="en-US" dirty="0"/>
              <a:t> the amount of water used (in kiloliters).</a:t>
            </a:r>
          </a:p>
          <a:p>
            <a:pPr>
              <a:lnSpc>
                <a:spcPct val="150000"/>
              </a:lnSpc>
            </a:pPr>
            <a:endParaRPr lang="en-US" dirty="0"/>
          </a:p>
        </p:txBody>
      </p:sp>
    </p:spTree>
    <p:extLst>
      <p:ext uri="{BB962C8B-B14F-4D97-AF65-F5344CB8AC3E}">
        <p14:creationId xmlns:p14="http://schemas.microsoft.com/office/powerpoint/2010/main" val="1317063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16DE39-43E4-9344-BBD1-4CE756CAE5C8}"/>
              </a:ext>
            </a:extLst>
          </p:cNvPr>
          <p:cNvSpPr txBox="1"/>
          <p:nvPr/>
        </p:nvSpPr>
        <p:spPr>
          <a:xfrm>
            <a:off x="4435128" y="299285"/>
            <a:ext cx="3321743" cy="830997"/>
          </a:xfrm>
          <a:prstGeom prst="rect">
            <a:avLst/>
          </a:prstGeom>
          <a:noFill/>
        </p:spPr>
        <p:txBody>
          <a:bodyPr wrap="none" rtlCol="0">
            <a:spAutoFit/>
          </a:bodyPr>
          <a:lstStyle/>
          <a:p>
            <a:r>
              <a:rPr lang="en-US" sz="2400" dirty="0"/>
              <a:t>Western Water Works</a:t>
            </a:r>
          </a:p>
          <a:p>
            <a:pPr algn="ctr"/>
            <a:r>
              <a:rPr lang="en-US" sz="2400" dirty="0"/>
              <a:t>Solution</a:t>
            </a:r>
          </a:p>
        </p:txBody>
      </p:sp>
      <p:pic>
        <p:nvPicPr>
          <p:cNvPr id="4" name="Picture 3">
            <a:extLst>
              <a:ext uri="{FF2B5EF4-FFF2-40B4-BE49-F238E27FC236}">
                <a16:creationId xmlns:a16="http://schemas.microsoft.com/office/drawing/2014/main" id="{9E323BA7-1F50-474A-B11E-2248C8C7A373}"/>
              </a:ext>
            </a:extLst>
          </p:cNvPr>
          <p:cNvPicPr>
            <a:picLocks noChangeAspect="1"/>
          </p:cNvPicPr>
          <p:nvPr/>
        </p:nvPicPr>
        <p:blipFill rotWithShape="1">
          <a:blip r:embed="rId2"/>
          <a:srcRect t="87969" r="48750"/>
          <a:stretch/>
        </p:blipFill>
        <p:spPr>
          <a:xfrm>
            <a:off x="2971799" y="5854499"/>
            <a:ext cx="6248400" cy="704216"/>
          </a:xfrm>
          <a:prstGeom prst="rect">
            <a:avLst/>
          </a:prstGeom>
        </p:spPr>
      </p:pic>
      <p:pic>
        <p:nvPicPr>
          <p:cNvPr id="5" name="Picture 4">
            <a:extLst>
              <a:ext uri="{FF2B5EF4-FFF2-40B4-BE49-F238E27FC236}">
                <a16:creationId xmlns:a16="http://schemas.microsoft.com/office/drawing/2014/main" id="{18C86849-6396-8547-A737-BBE01FAC4550}"/>
              </a:ext>
            </a:extLst>
          </p:cNvPr>
          <p:cNvPicPr>
            <a:picLocks noChangeAspect="1"/>
          </p:cNvPicPr>
          <p:nvPr/>
        </p:nvPicPr>
        <p:blipFill rotWithShape="1">
          <a:blip r:embed="rId2"/>
          <a:srcRect l="2084" b="23313"/>
          <a:stretch/>
        </p:blipFill>
        <p:spPr>
          <a:xfrm>
            <a:off x="438557" y="1193782"/>
            <a:ext cx="11314885" cy="4254518"/>
          </a:xfrm>
          <a:prstGeom prst="rect">
            <a:avLst/>
          </a:prstGeom>
        </p:spPr>
      </p:pic>
    </p:spTree>
    <p:extLst>
      <p:ext uri="{BB962C8B-B14F-4D97-AF65-F5344CB8AC3E}">
        <p14:creationId xmlns:p14="http://schemas.microsoft.com/office/powerpoint/2010/main" val="4162453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A3D9-4C87-814A-8220-280523C63E5F}"/>
              </a:ext>
            </a:extLst>
          </p:cNvPr>
          <p:cNvSpPr>
            <a:spLocks noGrp="1"/>
          </p:cNvSpPr>
          <p:nvPr>
            <p:ph type="title"/>
          </p:nvPr>
        </p:nvSpPr>
        <p:spPr/>
        <p:txBody>
          <a:bodyPr/>
          <a:lstStyle/>
          <a:p>
            <a:r>
              <a:rPr lang="en-US" dirty="0"/>
              <a:t>Switch</a:t>
            </a:r>
          </a:p>
        </p:txBody>
      </p:sp>
      <p:sp>
        <p:nvSpPr>
          <p:cNvPr id="3" name="Text Placeholder 2">
            <a:extLst>
              <a:ext uri="{FF2B5EF4-FFF2-40B4-BE49-F238E27FC236}">
                <a16:creationId xmlns:a16="http://schemas.microsoft.com/office/drawing/2014/main" id="{CBE9605D-4C69-F14F-BD74-34DCBF68867F}"/>
              </a:ext>
            </a:extLst>
          </p:cNvPr>
          <p:cNvSpPr>
            <a:spLocks noGrp="1"/>
          </p:cNvSpPr>
          <p:nvPr>
            <p:ph type="body" idx="1"/>
          </p:nvPr>
        </p:nvSpPr>
        <p:spPr/>
        <p:txBody>
          <a:bodyPr/>
          <a:lstStyle/>
          <a:p>
            <a:r>
              <a:rPr lang="en-US" dirty="0"/>
              <a:t>(Case Statement)</a:t>
            </a:r>
          </a:p>
        </p:txBody>
      </p:sp>
    </p:spTree>
    <p:extLst>
      <p:ext uri="{BB962C8B-B14F-4D97-AF65-F5344CB8AC3E}">
        <p14:creationId xmlns:p14="http://schemas.microsoft.com/office/powerpoint/2010/main" val="36391664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3FA67-35EA-7641-A0B1-51DC885F2F0F}"/>
              </a:ext>
            </a:extLst>
          </p:cNvPr>
          <p:cNvSpPr txBox="1"/>
          <p:nvPr/>
        </p:nvSpPr>
        <p:spPr>
          <a:xfrm>
            <a:off x="5602831" y="210563"/>
            <a:ext cx="1824538" cy="461665"/>
          </a:xfrm>
          <a:prstGeom prst="rect">
            <a:avLst/>
          </a:prstGeom>
          <a:noFill/>
        </p:spPr>
        <p:txBody>
          <a:bodyPr wrap="none" rtlCol="0">
            <a:spAutoFit/>
          </a:bodyPr>
          <a:lstStyle/>
          <a:p>
            <a:r>
              <a:rPr lang="en-US" sz="2400" dirty="0"/>
              <a:t>Parcel Post</a:t>
            </a:r>
          </a:p>
        </p:txBody>
      </p:sp>
      <p:sp>
        <p:nvSpPr>
          <p:cNvPr id="6" name="TextBox 5">
            <a:extLst>
              <a:ext uri="{FF2B5EF4-FFF2-40B4-BE49-F238E27FC236}">
                <a16:creationId xmlns:a16="http://schemas.microsoft.com/office/drawing/2014/main" id="{AE20D0B4-E951-EF4D-8ED9-3E6FD4E22F6C}"/>
              </a:ext>
            </a:extLst>
          </p:cNvPr>
          <p:cNvSpPr txBox="1"/>
          <p:nvPr/>
        </p:nvSpPr>
        <p:spPr>
          <a:xfrm>
            <a:off x="5986129" y="843677"/>
            <a:ext cx="5596271" cy="2948179"/>
          </a:xfrm>
          <a:prstGeom prst="rect">
            <a:avLst/>
          </a:prstGeom>
          <a:noFill/>
        </p:spPr>
        <p:txBody>
          <a:bodyPr wrap="square" rtlCol="0">
            <a:spAutoFit/>
          </a:bodyPr>
          <a:lstStyle/>
          <a:p>
            <a:pPr>
              <a:lnSpc>
                <a:spcPct val="150000"/>
              </a:lnSpc>
            </a:pPr>
            <a:r>
              <a:rPr lang="en-US" dirty="0"/>
              <a:t>A program is required that will calculate the cost due when the weight is entered. It is necessary to check to see which category the weight falls in. If Weight is not less than 2, it must be checked again to see whether it is less than 5 or greater than 5. The charge, Charge is calculated based on the final rate </a:t>
            </a:r>
          </a:p>
        </p:txBody>
      </p:sp>
      <p:pic>
        <p:nvPicPr>
          <p:cNvPr id="12" name="Picture 11">
            <a:extLst>
              <a:ext uri="{FF2B5EF4-FFF2-40B4-BE49-F238E27FC236}">
                <a16:creationId xmlns:a16="http://schemas.microsoft.com/office/drawing/2014/main" id="{0F4D6EA1-6120-2D44-B4BA-84B159F9E9AB}"/>
              </a:ext>
            </a:extLst>
          </p:cNvPr>
          <p:cNvPicPr>
            <a:picLocks noChangeAspect="1"/>
          </p:cNvPicPr>
          <p:nvPr/>
        </p:nvPicPr>
        <p:blipFill>
          <a:blip r:embed="rId2"/>
          <a:stretch>
            <a:fillRect/>
          </a:stretch>
        </p:blipFill>
        <p:spPr>
          <a:xfrm>
            <a:off x="6096000" y="4542110"/>
            <a:ext cx="5386281" cy="829989"/>
          </a:xfrm>
          <a:prstGeom prst="rect">
            <a:avLst/>
          </a:prstGeom>
        </p:spPr>
      </p:pic>
      <p:pic>
        <p:nvPicPr>
          <p:cNvPr id="14" name="Picture 13">
            <a:extLst>
              <a:ext uri="{FF2B5EF4-FFF2-40B4-BE49-F238E27FC236}">
                <a16:creationId xmlns:a16="http://schemas.microsoft.com/office/drawing/2014/main" id="{C229BB0E-65CA-C04F-8446-E0CC90B55655}"/>
              </a:ext>
            </a:extLst>
          </p:cNvPr>
          <p:cNvPicPr>
            <a:picLocks noChangeAspect="1"/>
          </p:cNvPicPr>
          <p:nvPr/>
        </p:nvPicPr>
        <p:blipFill>
          <a:blip r:embed="rId3"/>
          <a:stretch>
            <a:fillRect/>
          </a:stretch>
        </p:blipFill>
        <p:spPr>
          <a:xfrm>
            <a:off x="245440" y="210563"/>
            <a:ext cx="5061052" cy="6521686"/>
          </a:xfrm>
          <a:prstGeom prst="rect">
            <a:avLst/>
          </a:prstGeom>
        </p:spPr>
      </p:pic>
      <p:sp>
        <p:nvSpPr>
          <p:cNvPr id="7" name="Action Button: Home 6">
            <a:hlinkClick r:id="rId4" action="ppaction://hlinksldjump" highlightClick="1"/>
            <a:extLst>
              <a:ext uri="{FF2B5EF4-FFF2-40B4-BE49-F238E27FC236}">
                <a16:creationId xmlns:a16="http://schemas.microsoft.com/office/drawing/2014/main" id="{455EE856-4C11-9146-B581-ACBE67C42000}"/>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556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DCC237-A006-0A4B-BBDE-9F6296F77944}"/>
              </a:ext>
            </a:extLst>
          </p:cNvPr>
          <p:cNvSpPr txBox="1"/>
          <p:nvPr/>
        </p:nvSpPr>
        <p:spPr>
          <a:xfrm>
            <a:off x="5132434" y="422031"/>
            <a:ext cx="1927131" cy="830997"/>
          </a:xfrm>
          <a:prstGeom prst="rect">
            <a:avLst/>
          </a:prstGeom>
          <a:noFill/>
        </p:spPr>
        <p:txBody>
          <a:bodyPr wrap="none" rtlCol="0">
            <a:spAutoFit/>
          </a:bodyPr>
          <a:lstStyle/>
          <a:p>
            <a:r>
              <a:rPr lang="en-US" sz="2400" dirty="0"/>
              <a:t>Meat</a:t>
            </a:r>
            <a:r>
              <a:rPr lang="en-US" dirty="0"/>
              <a:t> </a:t>
            </a:r>
            <a:r>
              <a:rPr lang="en-US" sz="2400" dirty="0"/>
              <a:t>Metro</a:t>
            </a:r>
          </a:p>
          <a:p>
            <a:pPr algn="ctr"/>
            <a:r>
              <a:rPr lang="en-US" sz="2400" dirty="0"/>
              <a:t>Solution</a:t>
            </a:r>
          </a:p>
        </p:txBody>
      </p:sp>
      <p:pic>
        <p:nvPicPr>
          <p:cNvPr id="6" name="Picture 5">
            <a:extLst>
              <a:ext uri="{FF2B5EF4-FFF2-40B4-BE49-F238E27FC236}">
                <a16:creationId xmlns:a16="http://schemas.microsoft.com/office/drawing/2014/main" id="{717F20F4-479E-7242-AF68-6BC765F24DCA}"/>
              </a:ext>
            </a:extLst>
          </p:cNvPr>
          <p:cNvPicPr>
            <a:picLocks noChangeAspect="1"/>
          </p:cNvPicPr>
          <p:nvPr/>
        </p:nvPicPr>
        <p:blipFill rotWithShape="1">
          <a:blip r:embed="rId2"/>
          <a:srcRect l="15418" t="86934" r="28903" b="-606"/>
          <a:stretch/>
        </p:blipFill>
        <p:spPr>
          <a:xfrm>
            <a:off x="3640863" y="5533444"/>
            <a:ext cx="4910274" cy="902525"/>
          </a:xfrm>
          <a:prstGeom prst="rect">
            <a:avLst/>
          </a:prstGeom>
        </p:spPr>
      </p:pic>
      <p:pic>
        <p:nvPicPr>
          <p:cNvPr id="5" name="Picture 4">
            <a:extLst>
              <a:ext uri="{FF2B5EF4-FFF2-40B4-BE49-F238E27FC236}">
                <a16:creationId xmlns:a16="http://schemas.microsoft.com/office/drawing/2014/main" id="{076423D0-F68F-A54F-9DE8-65C7B2AD4F6D}"/>
              </a:ext>
            </a:extLst>
          </p:cNvPr>
          <p:cNvPicPr>
            <a:picLocks noChangeAspect="1"/>
          </p:cNvPicPr>
          <p:nvPr/>
        </p:nvPicPr>
        <p:blipFill rotWithShape="1">
          <a:blip r:embed="rId2"/>
          <a:srcRect l="9346" b="44347"/>
          <a:stretch/>
        </p:blipFill>
        <p:spPr>
          <a:xfrm>
            <a:off x="1817724" y="1364192"/>
            <a:ext cx="8556551" cy="3931599"/>
          </a:xfrm>
          <a:prstGeom prst="rect">
            <a:avLst/>
          </a:prstGeom>
        </p:spPr>
      </p:pic>
    </p:spTree>
    <p:extLst>
      <p:ext uri="{BB962C8B-B14F-4D97-AF65-F5344CB8AC3E}">
        <p14:creationId xmlns:p14="http://schemas.microsoft.com/office/powerpoint/2010/main" val="37985355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AB99A6-7E6A-B842-B804-6D14865E3274}"/>
              </a:ext>
            </a:extLst>
          </p:cNvPr>
          <p:cNvSpPr txBox="1"/>
          <p:nvPr/>
        </p:nvSpPr>
        <p:spPr>
          <a:xfrm>
            <a:off x="4769570" y="1828858"/>
            <a:ext cx="2799164" cy="461665"/>
          </a:xfrm>
          <a:prstGeom prst="rect">
            <a:avLst/>
          </a:prstGeom>
          <a:noFill/>
        </p:spPr>
        <p:txBody>
          <a:bodyPr wrap="none" rtlCol="0">
            <a:spAutoFit/>
          </a:bodyPr>
          <a:lstStyle/>
          <a:p>
            <a:r>
              <a:rPr lang="en-US" sz="2400" dirty="0"/>
              <a:t>CD Manufacturer</a:t>
            </a:r>
          </a:p>
        </p:txBody>
      </p:sp>
      <p:sp>
        <p:nvSpPr>
          <p:cNvPr id="4" name="TextBox 3">
            <a:extLst>
              <a:ext uri="{FF2B5EF4-FFF2-40B4-BE49-F238E27FC236}">
                <a16:creationId xmlns:a16="http://schemas.microsoft.com/office/drawing/2014/main" id="{1FB5DB95-2EAC-2C4A-98BD-25EB3C10C8B0}"/>
              </a:ext>
            </a:extLst>
          </p:cNvPr>
          <p:cNvSpPr txBox="1"/>
          <p:nvPr/>
        </p:nvSpPr>
        <p:spPr>
          <a:xfrm>
            <a:off x="670052" y="2578158"/>
            <a:ext cx="11282256" cy="1701684"/>
          </a:xfrm>
          <a:prstGeom prst="rect">
            <a:avLst/>
          </a:prstGeom>
          <a:noFill/>
        </p:spPr>
        <p:txBody>
          <a:bodyPr wrap="none" rtlCol="0">
            <a:spAutoFit/>
          </a:bodyPr>
          <a:lstStyle/>
          <a:p>
            <a:pPr>
              <a:lnSpc>
                <a:spcPct val="150000"/>
              </a:lnSpc>
            </a:pPr>
            <a:r>
              <a:rPr lang="en-US" dirty="0"/>
              <a:t>A CD manufacturing company charges multimedia companies $6.50 per CD if they create less</a:t>
            </a:r>
          </a:p>
          <a:p>
            <a:pPr>
              <a:lnSpc>
                <a:spcPct val="150000"/>
              </a:lnSpc>
            </a:pPr>
            <a:r>
              <a:rPr lang="en-US" dirty="0"/>
              <a:t>than 1000 copies. If the company required more than 10,000 they only pay $5.00 a copy. Otherwise</a:t>
            </a:r>
          </a:p>
          <a:p>
            <a:pPr>
              <a:lnSpc>
                <a:spcPct val="150000"/>
              </a:lnSpc>
            </a:pPr>
            <a:r>
              <a:rPr lang="en-US" dirty="0"/>
              <a:t>they pay $5.70  a copy.  Write a program that will allow the company to calculate how much to </a:t>
            </a:r>
          </a:p>
          <a:p>
            <a:pPr>
              <a:lnSpc>
                <a:spcPct val="150000"/>
              </a:lnSpc>
            </a:pPr>
            <a:r>
              <a:rPr lang="en-US" dirty="0"/>
              <a:t>Charge for different jobs they do</a:t>
            </a:r>
          </a:p>
        </p:txBody>
      </p:sp>
      <p:sp>
        <p:nvSpPr>
          <p:cNvPr id="5" name="Action Button: Forwards or Next 4">
            <a:hlinkClick r:id="" action="ppaction://hlinkshowjump?jump=nextslide" highlightClick="1"/>
            <a:extLst>
              <a:ext uri="{FF2B5EF4-FFF2-40B4-BE49-F238E27FC236}">
                <a16:creationId xmlns:a16="http://schemas.microsoft.com/office/drawing/2014/main" id="{2F13EA4D-1D90-044D-8519-0146A95E4A58}"/>
              </a:ext>
            </a:extLst>
          </p:cNvPr>
          <p:cNvSpPr/>
          <p:nvPr/>
        </p:nvSpPr>
        <p:spPr>
          <a:xfrm>
            <a:off x="11317140" y="5864087"/>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93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58051AD-C45E-174C-A5B9-DE8A1255B969}"/>
              </a:ext>
            </a:extLst>
          </p:cNvPr>
          <p:cNvGrpSpPr/>
          <p:nvPr/>
        </p:nvGrpSpPr>
        <p:grpSpPr>
          <a:xfrm>
            <a:off x="2883839" y="53788"/>
            <a:ext cx="4235419" cy="6751498"/>
            <a:chOff x="1860581" y="0"/>
            <a:chExt cx="4235419" cy="6751498"/>
          </a:xfrm>
        </p:grpSpPr>
        <p:pic>
          <p:nvPicPr>
            <p:cNvPr id="3" name="Picture 2">
              <a:extLst>
                <a:ext uri="{FF2B5EF4-FFF2-40B4-BE49-F238E27FC236}">
                  <a16:creationId xmlns:a16="http://schemas.microsoft.com/office/drawing/2014/main" id="{C34658D8-0294-7846-9BE9-8E00FC680E12}"/>
                </a:ext>
              </a:extLst>
            </p:cNvPr>
            <p:cNvPicPr>
              <a:picLocks noChangeAspect="1"/>
            </p:cNvPicPr>
            <p:nvPr/>
          </p:nvPicPr>
          <p:blipFill>
            <a:blip r:embed="rId2"/>
            <a:stretch>
              <a:fillRect/>
            </a:stretch>
          </p:blipFill>
          <p:spPr>
            <a:xfrm>
              <a:off x="1860581" y="0"/>
              <a:ext cx="4235419" cy="5966021"/>
            </a:xfrm>
            <a:prstGeom prst="rect">
              <a:avLst/>
            </a:prstGeom>
          </p:spPr>
        </p:pic>
        <p:pic>
          <p:nvPicPr>
            <p:cNvPr id="5" name="Picture 4">
              <a:extLst>
                <a:ext uri="{FF2B5EF4-FFF2-40B4-BE49-F238E27FC236}">
                  <a16:creationId xmlns:a16="http://schemas.microsoft.com/office/drawing/2014/main" id="{171FDDBD-A231-5041-B652-DDB2E095BE22}"/>
                </a:ext>
              </a:extLst>
            </p:cNvPr>
            <p:cNvPicPr>
              <a:picLocks noChangeAspect="1"/>
            </p:cNvPicPr>
            <p:nvPr/>
          </p:nvPicPr>
          <p:blipFill>
            <a:blip r:embed="rId3"/>
            <a:stretch>
              <a:fillRect/>
            </a:stretch>
          </p:blipFill>
          <p:spPr>
            <a:xfrm>
              <a:off x="1860581" y="5955014"/>
              <a:ext cx="4235419" cy="796484"/>
            </a:xfrm>
            <a:prstGeom prst="rect">
              <a:avLst/>
            </a:prstGeom>
          </p:spPr>
        </p:pic>
      </p:grpSp>
      <p:sp>
        <p:nvSpPr>
          <p:cNvPr id="7" name="TextBox 6">
            <a:extLst>
              <a:ext uri="{FF2B5EF4-FFF2-40B4-BE49-F238E27FC236}">
                <a16:creationId xmlns:a16="http://schemas.microsoft.com/office/drawing/2014/main" id="{2F6F068F-BE4F-0A46-8628-27C62BD33149}"/>
              </a:ext>
            </a:extLst>
          </p:cNvPr>
          <p:cNvSpPr txBox="1"/>
          <p:nvPr/>
        </p:nvSpPr>
        <p:spPr>
          <a:xfrm>
            <a:off x="0" y="2562009"/>
            <a:ext cx="2799164" cy="830997"/>
          </a:xfrm>
          <a:prstGeom prst="rect">
            <a:avLst/>
          </a:prstGeom>
          <a:noFill/>
        </p:spPr>
        <p:txBody>
          <a:bodyPr wrap="none" rtlCol="0">
            <a:spAutoFit/>
          </a:bodyPr>
          <a:lstStyle/>
          <a:p>
            <a:pPr algn="ctr"/>
            <a:r>
              <a:rPr lang="en-US" sz="2400" dirty="0"/>
              <a:t>CD Manufacturer</a:t>
            </a:r>
          </a:p>
          <a:p>
            <a:pPr algn="ctr"/>
            <a:r>
              <a:rPr lang="en-US" sz="2400" dirty="0"/>
              <a:t>Solution</a:t>
            </a:r>
          </a:p>
        </p:txBody>
      </p:sp>
      <p:pic>
        <p:nvPicPr>
          <p:cNvPr id="9" name="Picture 8">
            <a:extLst>
              <a:ext uri="{FF2B5EF4-FFF2-40B4-BE49-F238E27FC236}">
                <a16:creationId xmlns:a16="http://schemas.microsoft.com/office/drawing/2014/main" id="{266250A9-2D3A-514C-BED8-82AD0CA3ACDD}"/>
              </a:ext>
            </a:extLst>
          </p:cNvPr>
          <p:cNvPicPr>
            <a:picLocks noChangeAspect="1"/>
          </p:cNvPicPr>
          <p:nvPr/>
        </p:nvPicPr>
        <p:blipFill>
          <a:blip r:embed="rId4"/>
          <a:stretch>
            <a:fillRect/>
          </a:stretch>
        </p:blipFill>
        <p:spPr>
          <a:xfrm>
            <a:off x="7214464" y="3026229"/>
            <a:ext cx="4699159" cy="541219"/>
          </a:xfrm>
          <a:prstGeom prst="rect">
            <a:avLst/>
          </a:prstGeom>
        </p:spPr>
      </p:pic>
      <p:sp>
        <p:nvSpPr>
          <p:cNvPr id="10" name="Action Button: Home 9">
            <a:hlinkClick r:id="rId5" action="ppaction://hlinksldjump" highlightClick="1"/>
            <a:extLst>
              <a:ext uri="{FF2B5EF4-FFF2-40B4-BE49-F238E27FC236}">
                <a16:creationId xmlns:a16="http://schemas.microsoft.com/office/drawing/2014/main" id="{1CF995A8-BF87-DE49-87B6-B0E78F39A10E}"/>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28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1B56FE-AF5B-AB46-B8DD-891863B7E229}"/>
              </a:ext>
            </a:extLst>
          </p:cNvPr>
          <p:cNvSpPr txBox="1"/>
          <p:nvPr/>
        </p:nvSpPr>
        <p:spPr>
          <a:xfrm>
            <a:off x="5138057" y="348343"/>
            <a:ext cx="1962397" cy="461665"/>
          </a:xfrm>
          <a:prstGeom prst="rect">
            <a:avLst/>
          </a:prstGeom>
          <a:noFill/>
        </p:spPr>
        <p:txBody>
          <a:bodyPr wrap="none" rtlCol="0">
            <a:spAutoFit/>
          </a:bodyPr>
          <a:lstStyle/>
          <a:p>
            <a:r>
              <a:rPr lang="en-US" sz="2400" dirty="0"/>
              <a:t>Income tax </a:t>
            </a:r>
          </a:p>
        </p:txBody>
      </p:sp>
      <p:sp>
        <p:nvSpPr>
          <p:cNvPr id="4" name="TextBox 3">
            <a:extLst>
              <a:ext uri="{FF2B5EF4-FFF2-40B4-BE49-F238E27FC236}">
                <a16:creationId xmlns:a16="http://schemas.microsoft.com/office/drawing/2014/main" id="{EDFBBE27-EC51-FF4B-B7D7-03DC447B08D4}"/>
              </a:ext>
            </a:extLst>
          </p:cNvPr>
          <p:cNvSpPr txBox="1"/>
          <p:nvPr/>
        </p:nvSpPr>
        <p:spPr>
          <a:xfrm>
            <a:off x="730826" y="938080"/>
            <a:ext cx="10776858" cy="870688"/>
          </a:xfrm>
          <a:prstGeom prst="rect">
            <a:avLst/>
          </a:prstGeom>
          <a:noFill/>
        </p:spPr>
        <p:txBody>
          <a:bodyPr wrap="square" rtlCol="0">
            <a:spAutoFit/>
          </a:bodyPr>
          <a:lstStyle/>
          <a:p>
            <a:pPr>
              <a:lnSpc>
                <a:spcPct val="150000"/>
              </a:lnSpc>
            </a:pPr>
            <a:r>
              <a:rPr lang="en-US" dirty="0"/>
              <a:t>Most countries use a sliding scale income tax program based on the amount of money earned. Write a program to calculate the tax owing on an income of an individuals weekly income.</a:t>
            </a:r>
          </a:p>
        </p:txBody>
      </p:sp>
      <p:graphicFrame>
        <p:nvGraphicFramePr>
          <p:cNvPr id="5" name="Table 4">
            <a:extLst>
              <a:ext uri="{FF2B5EF4-FFF2-40B4-BE49-F238E27FC236}">
                <a16:creationId xmlns:a16="http://schemas.microsoft.com/office/drawing/2014/main" id="{52A23A0F-76D0-2143-A91A-E68D0E0E1ACB}"/>
              </a:ext>
            </a:extLst>
          </p:cNvPr>
          <p:cNvGraphicFramePr>
            <a:graphicFrameLocks noGrp="1"/>
          </p:cNvGraphicFramePr>
          <p:nvPr>
            <p:extLst>
              <p:ext uri="{D42A27DB-BD31-4B8C-83A1-F6EECF244321}">
                <p14:modId xmlns:p14="http://schemas.microsoft.com/office/powerpoint/2010/main" val="4084550965"/>
              </p:ext>
            </p:extLst>
          </p:nvPr>
        </p:nvGraphicFramePr>
        <p:xfrm>
          <a:off x="1803401" y="2358815"/>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29484294"/>
                    </a:ext>
                  </a:extLst>
                </a:gridCol>
                <a:gridCol w="4064000">
                  <a:extLst>
                    <a:ext uri="{9D8B030D-6E8A-4147-A177-3AD203B41FA5}">
                      <a16:colId xmlns:a16="http://schemas.microsoft.com/office/drawing/2014/main" val="1038019765"/>
                    </a:ext>
                  </a:extLst>
                </a:gridCol>
              </a:tblGrid>
              <a:tr h="370840">
                <a:tc>
                  <a:txBody>
                    <a:bodyPr/>
                    <a:lstStyle/>
                    <a:p>
                      <a:pPr algn="ctr"/>
                      <a:r>
                        <a:rPr lang="en-US" dirty="0"/>
                        <a:t>Income ($)</a:t>
                      </a:r>
                    </a:p>
                  </a:txBody>
                  <a:tcPr/>
                </a:tc>
                <a:tc>
                  <a:txBody>
                    <a:bodyPr/>
                    <a:lstStyle/>
                    <a:p>
                      <a:pPr algn="ctr"/>
                      <a:r>
                        <a:rPr lang="en-US" dirty="0"/>
                        <a:t>Tax Payable</a:t>
                      </a:r>
                    </a:p>
                  </a:txBody>
                  <a:tcPr/>
                </a:tc>
                <a:extLst>
                  <a:ext uri="{0D108BD9-81ED-4DB2-BD59-A6C34878D82A}">
                    <a16:rowId xmlns:a16="http://schemas.microsoft.com/office/drawing/2014/main" val="3320892451"/>
                  </a:ext>
                </a:extLst>
              </a:tr>
              <a:tr h="370840">
                <a:tc>
                  <a:txBody>
                    <a:bodyPr/>
                    <a:lstStyle/>
                    <a:p>
                      <a:r>
                        <a:rPr lang="en-US" dirty="0"/>
                        <a:t>0 to 100</a:t>
                      </a:r>
                    </a:p>
                  </a:txBody>
                  <a:tcPr/>
                </a:tc>
                <a:tc>
                  <a:txBody>
                    <a:bodyPr/>
                    <a:lstStyle/>
                    <a:p>
                      <a:r>
                        <a:rPr lang="en-US" dirty="0"/>
                        <a:t>$0</a:t>
                      </a:r>
                    </a:p>
                  </a:txBody>
                  <a:tcPr/>
                </a:tc>
                <a:extLst>
                  <a:ext uri="{0D108BD9-81ED-4DB2-BD59-A6C34878D82A}">
                    <a16:rowId xmlns:a16="http://schemas.microsoft.com/office/drawing/2014/main" val="237552283"/>
                  </a:ext>
                </a:extLst>
              </a:tr>
              <a:tr h="370840">
                <a:tc>
                  <a:txBody>
                    <a:bodyPr/>
                    <a:lstStyle/>
                    <a:p>
                      <a:r>
                        <a:rPr lang="en-US" dirty="0"/>
                        <a:t>101 to 500</a:t>
                      </a:r>
                    </a:p>
                  </a:txBody>
                  <a:tcPr/>
                </a:tc>
                <a:tc>
                  <a:txBody>
                    <a:bodyPr/>
                    <a:lstStyle/>
                    <a:p>
                      <a:r>
                        <a:rPr lang="en-US" dirty="0"/>
                        <a:t>$0 + 28c per dollar over $100</a:t>
                      </a:r>
                    </a:p>
                  </a:txBody>
                  <a:tcPr/>
                </a:tc>
                <a:extLst>
                  <a:ext uri="{0D108BD9-81ED-4DB2-BD59-A6C34878D82A}">
                    <a16:rowId xmlns:a16="http://schemas.microsoft.com/office/drawing/2014/main" val="1383433539"/>
                  </a:ext>
                </a:extLst>
              </a:tr>
              <a:tr h="370840">
                <a:tc>
                  <a:txBody>
                    <a:bodyPr/>
                    <a:lstStyle/>
                    <a:p>
                      <a:r>
                        <a:rPr lang="en-US" dirty="0"/>
                        <a:t>501 to 1000</a:t>
                      </a:r>
                    </a:p>
                  </a:txBody>
                  <a:tcPr/>
                </a:tc>
                <a:tc>
                  <a:txBody>
                    <a:bodyPr/>
                    <a:lstStyle/>
                    <a:p>
                      <a:r>
                        <a:rPr lang="en-US" dirty="0"/>
                        <a:t>$112 +32c per dollar over $500</a:t>
                      </a:r>
                    </a:p>
                  </a:txBody>
                  <a:tcPr/>
                </a:tc>
                <a:extLst>
                  <a:ext uri="{0D108BD9-81ED-4DB2-BD59-A6C34878D82A}">
                    <a16:rowId xmlns:a16="http://schemas.microsoft.com/office/drawing/2014/main" val="641928494"/>
                  </a:ext>
                </a:extLst>
              </a:tr>
              <a:tr h="370840">
                <a:tc>
                  <a:txBody>
                    <a:bodyPr/>
                    <a:lstStyle/>
                    <a:p>
                      <a:r>
                        <a:rPr lang="en-US" dirty="0"/>
                        <a:t>1001 to 2000</a:t>
                      </a:r>
                    </a:p>
                  </a:txBody>
                  <a:tcPr/>
                </a:tc>
                <a:tc>
                  <a:txBody>
                    <a:bodyPr/>
                    <a:lstStyle/>
                    <a:p>
                      <a:r>
                        <a:rPr lang="en-US" dirty="0"/>
                        <a:t>196 + 46c per dollar over $1000</a:t>
                      </a:r>
                    </a:p>
                  </a:txBody>
                  <a:tcPr/>
                </a:tc>
                <a:extLst>
                  <a:ext uri="{0D108BD9-81ED-4DB2-BD59-A6C34878D82A}">
                    <a16:rowId xmlns:a16="http://schemas.microsoft.com/office/drawing/2014/main" val="128817327"/>
                  </a:ext>
                </a:extLst>
              </a:tr>
            </a:tbl>
          </a:graphicData>
        </a:graphic>
      </p:graphicFrame>
    </p:spTree>
    <p:extLst>
      <p:ext uri="{BB962C8B-B14F-4D97-AF65-F5344CB8AC3E}">
        <p14:creationId xmlns:p14="http://schemas.microsoft.com/office/powerpoint/2010/main" val="39106530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476461-6701-3F49-A2F5-1212F18006A7}"/>
              </a:ext>
            </a:extLst>
          </p:cNvPr>
          <p:cNvSpPr txBox="1"/>
          <p:nvPr/>
        </p:nvSpPr>
        <p:spPr>
          <a:xfrm>
            <a:off x="0" y="3013501"/>
            <a:ext cx="1877437" cy="830997"/>
          </a:xfrm>
          <a:prstGeom prst="rect">
            <a:avLst/>
          </a:prstGeom>
          <a:noFill/>
        </p:spPr>
        <p:txBody>
          <a:bodyPr wrap="none" rtlCol="0">
            <a:spAutoFit/>
          </a:bodyPr>
          <a:lstStyle/>
          <a:p>
            <a:pPr algn="ctr"/>
            <a:r>
              <a:rPr lang="en-US" sz="2400" dirty="0"/>
              <a:t>Income tax</a:t>
            </a:r>
          </a:p>
          <a:p>
            <a:pPr algn="ctr"/>
            <a:r>
              <a:rPr lang="en-US" sz="2400" dirty="0"/>
              <a:t>Solution </a:t>
            </a:r>
          </a:p>
        </p:txBody>
      </p:sp>
      <p:pic>
        <p:nvPicPr>
          <p:cNvPr id="4" name="Picture 3">
            <a:extLst>
              <a:ext uri="{FF2B5EF4-FFF2-40B4-BE49-F238E27FC236}">
                <a16:creationId xmlns:a16="http://schemas.microsoft.com/office/drawing/2014/main" id="{B3BFD824-3F20-C34E-8850-BF4CDAAC8017}"/>
              </a:ext>
            </a:extLst>
          </p:cNvPr>
          <p:cNvPicPr>
            <a:picLocks noChangeAspect="1"/>
          </p:cNvPicPr>
          <p:nvPr/>
        </p:nvPicPr>
        <p:blipFill>
          <a:blip r:embed="rId2"/>
          <a:stretch>
            <a:fillRect/>
          </a:stretch>
        </p:blipFill>
        <p:spPr>
          <a:xfrm>
            <a:off x="2075543" y="520699"/>
            <a:ext cx="4318000" cy="5816600"/>
          </a:xfrm>
          <a:prstGeom prst="rect">
            <a:avLst/>
          </a:prstGeom>
        </p:spPr>
      </p:pic>
      <p:pic>
        <p:nvPicPr>
          <p:cNvPr id="6" name="Picture 5">
            <a:extLst>
              <a:ext uri="{FF2B5EF4-FFF2-40B4-BE49-F238E27FC236}">
                <a16:creationId xmlns:a16="http://schemas.microsoft.com/office/drawing/2014/main" id="{44AFFD7C-14B7-E442-8762-FAED13E6ED66}"/>
              </a:ext>
            </a:extLst>
          </p:cNvPr>
          <p:cNvPicPr>
            <a:picLocks noChangeAspect="1"/>
          </p:cNvPicPr>
          <p:nvPr/>
        </p:nvPicPr>
        <p:blipFill rotWithShape="1">
          <a:blip r:embed="rId3"/>
          <a:srcRect r="-34"/>
          <a:stretch/>
        </p:blipFill>
        <p:spPr>
          <a:xfrm>
            <a:off x="6591649" y="520699"/>
            <a:ext cx="5056065" cy="3909786"/>
          </a:xfrm>
          <a:prstGeom prst="rect">
            <a:avLst/>
          </a:prstGeom>
        </p:spPr>
      </p:pic>
      <p:pic>
        <p:nvPicPr>
          <p:cNvPr id="8" name="Picture 7">
            <a:extLst>
              <a:ext uri="{FF2B5EF4-FFF2-40B4-BE49-F238E27FC236}">
                <a16:creationId xmlns:a16="http://schemas.microsoft.com/office/drawing/2014/main" id="{A669E572-E8B8-CE4D-88A1-DCFB75302826}"/>
              </a:ext>
            </a:extLst>
          </p:cNvPr>
          <p:cNvPicPr>
            <a:picLocks noChangeAspect="1"/>
          </p:cNvPicPr>
          <p:nvPr/>
        </p:nvPicPr>
        <p:blipFill rotWithShape="1">
          <a:blip r:embed="rId4"/>
          <a:srcRect t="29070"/>
          <a:stretch/>
        </p:blipFill>
        <p:spPr>
          <a:xfrm>
            <a:off x="6591649" y="5235423"/>
            <a:ext cx="4934857" cy="590248"/>
          </a:xfrm>
          <a:prstGeom prst="rect">
            <a:avLst/>
          </a:prstGeom>
        </p:spPr>
      </p:pic>
    </p:spTree>
    <p:extLst>
      <p:ext uri="{BB962C8B-B14F-4D97-AF65-F5344CB8AC3E}">
        <p14:creationId xmlns:p14="http://schemas.microsoft.com/office/powerpoint/2010/main" val="7864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F1CF-F356-FA4B-AEAB-3C9614A8222B}"/>
              </a:ext>
            </a:extLst>
          </p:cNvPr>
          <p:cNvSpPr>
            <a:spLocks noGrp="1"/>
          </p:cNvSpPr>
          <p:nvPr>
            <p:ph type="title"/>
          </p:nvPr>
        </p:nvSpPr>
        <p:spPr/>
        <p:txBody>
          <a:bodyPr/>
          <a:lstStyle/>
          <a:p>
            <a:r>
              <a:rPr lang="en-US" dirty="0"/>
              <a:t>Random Numbers</a:t>
            </a:r>
          </a:p>
        </p:txBody>
      </p:sp>
    </p:spTree>
    <p:extLst>
      <p:ext uri="{BB962C8B-B14F-4D97-AF65-F5344CB8AC3E}">
        <p14:creationId xmlns:p14="http://schemas.microsoft.com/office/powerpoint/2010/main" val="35991170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276B81-7197-7F4B-B384-12670B6B516B}"/>
              </a:ext>
            </a:extLst>
          </p:cNvPr>
          <p:cNvSpPr txBox="1"/>
          <p:nvPr/>
        </p:nvSpPr>
        <p:spPr>
          <a:xfrm>
            <a:off x="4635504" y="228601"/>
            <a:ext cx="2920992" cy="461665"/>
          </a:xfrm>
          <a:prstGeom prst="rect">
            <a:avLst/>
          </a:prstGeom>
          <a:noFill/>
        </p:spPr>
        <p:txBody>
          <a:bodyPr wrap="none" rtlCol="0">
            <a:spAutoFit/>
          </a:bodyPr>
          <a:lstStyle/>
          <a:p>
            <a:r>
              <a:rPr lang="en-US" sz="2400" dirty="0"/>
              <a:t>Addition problems</a:t>
            </a:r>
          </a:p>
        </p:txBody>
      </p:sp>
      <p:sp>
        <p:nvSpPr>
          <p:cNvPr id="5" name="TextBox 4">
            <a:extLst>
              <a:ext uri="{FF2B5EF4-FFF2-40B4-BE49-F238E27FC236}">
                <a16:creationId xmlns:a16="http://schemas.microsoft.com/office/drawing/2014/main" id="{0BFD41AE-6648-F540-BF1A-04FAAC7E947D}"/>
              </a:ext>
            </a:extLst>
          </p:cNvPr>
          <p:cNvSpPr txBox="1"/>
          <p:nvPr/>
        </p:nvSpPr>
        <p:spPr>
          <a:xfrm>
            <a:off x="7073422" y="690266"/>
            <a:ext cx="4711700" cy="2117183"/>
          </a:xfrm>
          <a:prstGeom prst="rect">
            <a:avLst/>
          </a:prstGeom>
          <a:noFill/>
        </p:spPr>
        <p:txBody>
          <a:bodyPr wrap="square" rtlCol="0">
            <a:spAutoFit/>
          </a:bodyPr>
          <a:lstStyle/>
          <a:p>
            <a:pPr>
              <a:lnSpc>
                <a:spcPct val="150000"/>
              </a:lnSpc>
            </a:pPr>
            <a:r>
              <a:rPr lang="en-US" dirty="0"/>
              <a:t>A primary school teacher needs a program that will test a students addition skills. The program generates 4 simple addition problems and determines the number of correct answer.</a:t>
            </a:r>
          </a:p>
        </p:txBody>
      </p:sp>
      <p:pic>
        <p:nvPicPr>
          <p:cNvPr id="7" name="Picture 6">
            <a:extLst>
              <a:ext uri="{FF2B5EF4-FFF2-40B4-BE49-F238E27FC236}">
                <a16:creationId xmlns:a16="http://schemas.microsoft.com/office/drawing/2014/main" id="{21A0E660-D2EB-6E45-B9C6-231979B66D1B}"/>
              </a:ext>
            </a:extLst>
          </p:cNvPr>
          <p:cNvPicPr>
            <a:picLocks noChangeAspect="1"/>
          </p:cNvPicPr>
          <p:nvPr/>
        </p:nvPicPr>
        <p:blipFill>
          <a:blip r:embed="rId2"/>
          <a:stretch>
            <a:fillRect/>
          </a:stretch>
        </p:blipFill>
        <p:spPr>
          <a:xfrm>
            <a:off x="406878" y="834356"/>
            <a:ext cx="6521689" cy="5783254"/>
          </a:xfrm>
          <a:prstGeom prst="rect">
            <a:avLst/>
          </a:prstGeom>
        </p:spPr>
      </p:pic>
      <p:pic>
        <p:nvPicPr>
          <p:cNvPr id="9" name="Picture 8">
            <a:extLst>
              <a:ext uri="{FF2B5EF4-FFF2-40B4-BE49-F238E27FC236}">
                <a16:creationId xmlns:a16="http://schemas.microsoft.com/office/drawing/2014/main" id="{84DF6A31-0405-6247-9D28-384D9ECC4F88}"/>
              </a:ext>
            </a:extLst>
          </p:cNvPr>
          <p:cNvPicPr>
            <a:picLocks noChangeAspect="1"/>
          </p:cNvPicPr>
          <p:nvPr/>
        </p:nvPicPr>
        <p:blipFill rotWithShape="1">
          <a:blip r:embed="rId3"/>
          <a:srcRect t="7308"/>
          <a:stretch/>
        </p:blipFill>
        <p:spPr>
          <a:xfrm>
            <a:off x="7073422" y="3238744"/>
            <a:ext cx="4711700" cy="3048910"/>
          </a:xfrm>
          <a:prstGeom prst="rect">
            <a:avLst/>
          </a:prstGeom>
        </p:spPr>
      </p:pic>
      <p:sp>
        <p:nvSpPr>
          <p:cNvPr id="6" name="Action Button: Home 5">
            <a:hlinkClick r:id="rId4" action="ppaction://hlinksldjump" highlightClick="1"/>
            <a:extLst>
              <a:ext uri="{FF2B5EF4-FFF2-40B4-BE49-F238E27FC236}">
                <a16:creationId xmlns:a16="http://schemas.microsoft.com/office/drawing/2014/main" id="{E1748892-B7D6-B542-9345-0831BF22E381}"/>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20018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C33CF2-6B8C-F140-9883-424AB9680273}"/>
              </a:ext>
            </a:extLst>
          </p:cNvPr>
          <p:cNvSpPr txBox="1"/>
          <p:nvPr/>
        </p:nvSpPr>
        <p:spPr>
          <a:xfrm>
            <a:off x="5507621" y="1839855"/>
            <a:ext cx="2284600" cy="461665"/>
          </a:xfrm>
          <a:prstGeom prst="rect">
            <a:avLst/>
          </a:prstGeom>
          <a:noFill/>
        </p:spPr>
        <p:txBody>
          <a:bodyPr wrap="none" rtlCol="0">
            <a:spAutoFit/>
          </a:bodyPr>
          <a:lstStyle/>
          <a:p>
            <a:r>
              <a:rPr lang="en-US" sz="2400" dirty="0"/>
              <a:t>Dice Throwing</a:t>
            </a:r>
          </a:p>
        </p:txBody>
      </p:sp>
      <p:sp>
        <p:nvSpPr>
          <p:cNvPr id="4" name="TextBox 3">
            <a:extLst>
              <a:ext uri="{FF2B5EF4-FFF2-40B4-BE49-F238E27FC236}">
                <a16:creationId xmlns:a16="http://schemas.microsoft.com/office/drawing/2014/main" id="{EE1A8C48-C6D6-A845-9ADD-0CF8DD9C38A2}"/>
              </a:ext>
            </a:extLst>
          </p:cNvPr>
          <p:cNvSpPr txBox="1"/>
          <p:nvPr/>
        </p:nvSpPr>
        <p:spPr>
          <a:xfrm>
            <a:off x="1162687" y="2558312"/>
            <a:ext cx="10778599" cy="870688"/>
          </a:xfrm>
          <a:prstGeom prst="rect">
            <a:avLst/>
          </a:prstGeom>
          <a:noFill/>
        </p:spPr>
        <p:txBody>
          <a:bodyPr wrap="square" rtlCol="0">
            <a:spAutoFit/>
          </a:bodyPr>
          <a:lstStyle/>
          <a:p>
            <a:pPr>
              <a:lnSpc>
                <a:spcPct val="150000"/>
              </a:lnSpc>
            </a:pPr>
            <a:r>
              <a:rPr lang="en-US" dirty="0"/>
              <a:t>A program is needed to simulate tossing a die 100 times and keeping track of the accumulating total.</a:t>
            </a:r>
          </a:p>
        </p:txBody>
      </p:sp>
      <p:sp>
        <p:nvSpPr>
          <p:cNvPr id="8" name="Action Button: Forwards or Next 7">
            <a:hlinkClick r:id="" action="ppaction://hlinkshowjump?jump=nextslide" highlightClick="1"/>
            <a:extLst>
              <a:ext uri="{FF2B5EF4-FFF2-40B4-BE49-F238E27FC236}">
                <a16:creationId xmlns:a16="http://schemas.microsoft.com/office/drawing/2014/main" id="{4E1E75C0-430C-764A-9925-784FD0639CEB}"/>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8111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8074C6-5024-E74A-B432-7693F42522A0}"/>
              </a:ext>
            </a:extLst>
          </p:cNvPr>
          <p:cNvPicPr>
            <a:picLocks noChangeAspect="1"/>
          </p:cNvPicPr>
          <p:nvPr/>
        </p:nvPicPr>
        <p:blipFill rotWithShape="1">
          <a:blip r:embed="rId2"/>
          <a:srcRect l="8126" t="93940" r="24995" b="1022"/>
          <a:stretch/>
        </p:blipFill>
        <p:spPr>
          <a:xfrm>
            <a:off x="3040748" y="5688439"/>
            <a:ext cx="6110503" cy="292608"/>
          </a:xfrm>
          <a:prstGeom prst="rect">
            <a:avLst/>
          </a:prstGeom>
        </p:spPr>
      </p:pic>
      <p:pic>
        <p:nvPicPr>
          <p:cNvPr id="3" name="Picture 2">
            <a:extLst>
              <a:ext uri="{FF2B5EF4-FFF2-40B4-BE49-F238E27FC236}">
                <a16:creationId xmlns:a16="http://schemas.microsoft.com/office/drawing/2014/main" id="{FBF0FB08-8817-D14C-A758-016078D4F7D9}"/>
              </a:ext>
            </a:extLst>
          </p:cNvPr>
          <p:cNvPicPr>
            <a:picLocks noChangeAspect="1"/>
          </p:cNvPicPr>
          <p:nvPr/>
        </p:nvPicPr>
        <p:blipFill rotWithShape="1">
          <a:blip r:embed="rId2"/>
          <a:srcRect r="3903" b="52922"/>
          <a:stretch/>
        </p:blipFill>
        <p:spPr>
          <a:xfrm>
            <a:off x="688848" y="1970628"/>
            <a:ext cx="10818760" cy="3369468"/>
          </a:xfrm>
          <a:prstGeom prst="rect">
            <a:avLst/>
          </a:prstGeom>
        </p:spPr>
      </p:pic>
      <p:sp>
        <p:nvSpPr>
          <p:cNvPr id="4" name="TextBox 3">
            <a:extLst>
              <a:ext uri="{FF2B5EF4-FFF2-40B4-BE49-F238E27FC236}">
                <a16:creationId xmlns:a16="http://schemas.microsoft.com/office/drawing/2014/main" id="{12694A05-096D-F54E-A8C6-C501C2FEBD47}"/>
              </a:ext>
            </a:extLst>
          </p:cNvPr>
          <p:cNvSpPr txBox="1"/>
          <p:nvPr/>
        </p:nvSpPr>
        <p:spPr>
          <a:xfrm>
            <a:off x="4953699" y="415288"/>
            <a:ext cx="2284600" cy="830997"/>
          </a:xfrm>
          <a:prstGeom prst="rect">
            <a:avLst/>
          </a:prstGeom>
          <a:noFill/>
        </p:spPr>
        <p:txBody>
          <a:bodyPr wrap="none" rtlCol="0">
            <a:spAutoFit/>
          </a:bodyPr>
          <a:lstStyle/>
          <a:p>
            <a:r>
              <a:rPr lang="en-US" sz="2400" dirty="0"/>
              <a:t>Dice Throwing</a:t>
            </a:r>
          </a:p>
          <a:p>
            <a:pPr algn="ctr"/>
            <a:r>
              <a:rPr lang="en-US" sz="2400" dirty="0"/>
              <a:t>Solution</a:t>
            </a:r>
          </a:p>
        </p:txBody>
      </p:sp>
      <p:sp>
        <p:nvSpPr>
          <p:cNvPr id="5" name="Action Button: Home 4">
            <a:hlinkClick r:id="rId3" action="ppaction://hlinksldjump" highlightClick="1"/>
            <a:extLst>
              <a:ext uri="{FF2B5EF4-FFF2-40B4-BE49-F238E27FC236}">
                <a16:creationId xmlns:a16="http://schemas.microsoft.com/office/drawing/2014/main" id="{970C626A-E606-2143-B4C2-CBF64EFF4C7E}"/>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3519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7E9E4D-F814-FA45-80FD-7EC01004583B}"/>
              </a:ext>
            </a:extLst>
          </p:cNvPr>
          <p:cNvSpPr txBox="1"/>
          <p:nvPr/>
        </p:nvSpPr>
        <p:spPr>
          <a:xfrm>
            <a:off x="4442932" y="2389610"/>
            <a:ext cx="3695242" cy="461665"/>
          </a:xfrm>
          <a:prstGeom prst="rect">
            <a:avLst/>
          </a:prstGeom>
          <a:noFill/>
        </p:spPr>
        <p:txBody>
          <a:bodyPr wrap="none" rtlCol="0">
            <a:spAutoFit/>
          </a:bodyPr>
          <a:lstStyle/>
          <a:p>
            <a:r>
              <a:rPr lang="en-US" sz="2400" dirty="0"/>
              <a:t>Modified Dice Throwing</a:t>
            </a:r>
          </a:p>
        </p:txBody>
      </p:sp>
      <p:sp>
        <p:nvSpPr>
          <p:cNvPr id="4" name="TextBox 3">
            <a:extLst>
              <a:ext uri="{FF2B5EF4-FFF2-40B4-BE49-F238E27FC236}">
                <a16:creationId xmlns:a16="http://schemas.microsoft.com/office/drawing/2014/main" id="{3298E9B6-2953-E845-AB0A-C3BAB5D431E3}"/>
              </a:ext>
            </a:extLst>
          </p:cNvPr>
          <p:cNvSpPr txBox="1"/>
          <p:nvPr/>
        </p:nvSpPr>
        <p:spPr>
          <a:xfrm>
            <a:off x="1116700" y="3059668"/>
            <a:ext cx="10347705" cy="369332"/>
          </a:xfrm>
          <a:prstGeom prst="rect">
            <a:avLst/>
          </a:prstGeom>
          <a:noFill/>
        </p:spPr>
        <p:txBody>
          <a:bodyPr wrap="none" rtlCol="0">
            <a:spAutoFit/>
          </a:bodyPr>
          <a:lstStyle/>
          <a:p>
            <a:r>
              <a:rPr lang="en-US" dirty="0"/>
              <a:t>Modify the program above to show the results of tossing two dice and adding the results.</a:t>
            </a:r>
          </a:p>
        </p:txBody>
      </p:sp>
    </p:spTree>
    <p:extLst>
      <p:ext uri="{BB962C8B-B14F-4D97-AF65-F5344CB8AC3E}">
        <p14:creationId xmlns:p14="http://schemas.microsoft.com/office/powerpoint/2010/main" val="6138731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AA9B1F-5008-2B41-B97D-95CDD5CC1B9B}"/>
              </a:ext>
            </a:extLst>
          </p:cNvPr>
          <p:cNvPicPr>
            <a:picLocks noChangeAspect="1"/>
          </p:cNvPicPr>
          <p:nvPr/>
        </p:nvPicPr>
        <p:blipFill>
          <a:blip r:embed="rId2"/>
          <a:stretch>
            <a:fillRect/>
          </a:stretch>
        </p:blipFill>
        <p:spPr>
          <a:xfrm>
            <a:off x="479544" y="1364577"/>
            <a:ext cx="7176622" cy="5044377"/>
          </a:xfrm>
          <a:prstGeom prst="rect">
            <a:avLst/>
          </a:prstGeom>
        </p:spPr>
      </p:pic>
      <p:pic>
        <p:nvPicPr>
          <p:cNvPr id="3" name="Picture 2">
            <a:extLst>
              <a:ext uri="{FF2B5EF4-FFF2-40B4-BE49-F238E27FC236}">
                <a16:creationId xmlns:a16="http://schemas.microsoft.com/office/drawing/2014/main" id="{D9EA6DFE-4517-FA4C-9226-CBC93F3DC54A}"/>
              </a:ext>
            </a:extLst>
          </p:cNvPr>
          <p:cNvPicPr>
            <a:picLocks noChangeAspect="1"/>
          </p:cNvPicPr>
          <p:nvPr/>
        </p:nvPicPr>
        <p:blipFill>
          <a:blip r:embed="rId3"/>
          <a:stretch>
            <a:fillRect/>
          </a:stretch>
        </p:blipFill>
        <p:spPr>
          <a:xfrm>
            <a:off x="7889438" y="2568102"/>
            <a:ext cx="3823018" cy="1901536"/>
          </a:xfrm>
          <a:prstGeom prst="rect">
            <a:avLst/>
          </a:prstGeom>
        </p:spPr>
      </p:pic>
      <p:sp>
        <p:nvSpPr>
          <p:cNvPr id="4" name="TextBox 3">
            <a:extLst>
              <a:ext uri="{FF2B5EF4-FFF2-40B4-BE49-F238E27FC236}">
                <a16:creationId xmlns:a16="http://schemas.microsoft.com/office/drawing/2014/main" id="{9C040C65-0BE0-CF4F-B386-FECD5723F58B}"/>
              </a:ext>
            </a:extLst>
          </p:cNvPr>
          <p:cNvSpPr txBox="1"/>
          <p:nvPr/>
        </p:nvSpPr>
        <p:spPr>
          <a:xfrm>
            <a:off x="4446199" y="304800"/>
            <a:ext cx="3695242" cy="830997"/>
          </a:xfrm>
          <a:prstGeom prst="rect">
            <a:avLst/>
          </a:prstGeom>
          <a:noFill/>
        </p:spPr>
        <p:txBody>
          <a:bodyPr wrap="none" rtlCol="0">
            <a:spAutoFit/>
          </a:bodyPr>
          <a:lstStyle/>
          <a:p>
            <a:pPr algn="ctr"/>
            <a:r>
              <a:rPr lang="en-US" sz="2400" dirty="0"/>
              <a:t>Modified Dice Throwing</a:t>
            </a:r>
          </a:p>
          <a:p>
            <a:pPr algn="ctr"/>
            <a:r>
              <a:rPr lang="en-US" sz="2400" dirty="0"/>
              <a:t>Solution</a:t>
            </a:r>
          </a:p>
        </p:txBody>
      </p:sp>
    </p:spTree>
    <p:extLst>
      <p:ext uri="{BB962C8B-B14F-4D97-AF65-F5344CB8AC3E}">
        <p14:creationId xmlns:p14="http://schemas.microsoft.com/office/powerpoint/2010/main" val="429845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BD1EC9-76F8-D04E-B694-D873A1B4D91B}"/>
              </a:ext>
            </a:extLst>
          </p:cNvPr>
          <p:cNvSpPr txBox="1"/>
          <p:nvPr/>
        </p:nvSpPr>
        <p:spPr>
          <a:xfrm>
            <a:off x="3821723" y="1572178"/>
            <a:ext cx="5085046" cy="461665"/>
          </a:xfrm>
          <a:prstGeom prst="rect">
            <a:avLst/>
          </a:prstGeom>
          <a:noFill/>
        </p:spPr>
        <p:txBody>
          <a:bodyPr wrap="none" rtlCol="0">
            <a:spAutoFit/>
          </a:bodyPr>
          <a:lstStyle/>
          <a:p>
            <a:r>
              <a:rPr lang="en-US" sz="2400" dirty="0"/>
              <a:t>Churchland Fencing Contractors</a:t>
            </a:r>
          </a:p>
        </p:txBody>
      </p:sp>
      <p:sp>
        <p:nvSpPr>
          <p:cNvPr id="6" name="TextBox 5">
            <a:extLst>
              <a:ext uri="{FF2B5EF4-FFF2-40B4-BE49-F238E27FC236}">
                <a16:creationId xmlns:a16="http://schemas.microsoft.com/office/drawing/2014/main" id="{BBC0DD60-D54D-3143-8AD5-86CE86A95063}"/>
              </a:ext>
            </a:extLst>
          </p:cNvPr>
          <p:cNvSpPr txBox="1"/>
          <p:nvPr/>
        </p:nvSpPr>
        <p:spPr>
          <a:xfrm>
            <a:off x="691662" y="2667234"/>
            <a:ext cx="10913565" cy="2169825"/>
          </a:xfrm>
          <a:prstGeom prst="rect">
            <a:avLst/>
          </a:prstGeom>
          <a:noFill/>
        </p:spPr>
        <p:txBody>
          <a:bodyPr wrap="none" rtlCol="0">
            <a:spAutoFit/>
          </a:bodyPr>
          <a:lstStyle/>
          <a:p>
            <a:r>
              <a:rPr lang="en-US" dirty="0"/>
              <a:t>Churchland Fencing Contractors charges customers $74 per </a:t>
            </a:r>
            <a:r>
              <a:rPr lang="en-US" dirty="0" err="1"/>
              <a:t>metre</a:t>
            </a:r>
            <a:r>
              <a:rPr lang="en-US" dirty="0"/>
              <a:t> for Trim-Lock fencing and </a:t>
            </a:r>
          </a:p>
          <a:p>
            <a:pPr>
              <a:lnSpc>
                <a:spcPct val="150000"/>
              </a:lnSpc>
            </a:pPr>
            <a:r>
              <a:rPr lang="en-US" dirty="0"/>
              <a:t>$49 per </a:t>
            </a:r>
            <a:r>
              <a:rPr lang="en-US" dirty="0" err="1"/>
              <a:t>metre</a:t>
            </a:r>
            <a:r>
              <a:rPr lang="en-US" dirty="0"/>
              <a:t> to erect it. Churchland Fencing has contracted you to write a computer program</a:t>
            </a:r>
          </a:p>
          <a:p>
            <a:r>
              <a:rPr lang="en-US" dirty="0"/>
              <a:t>that will :</a:t>
            </a:r>
          </a:p>
          <a:p>
            <a:endParaRPr lang="en-US" dirty="0"/>
          </a:p>
          <a:p>
            <a:pPr marL="285750" indent="-285750">
              <a:buFont typeface="Arial" panose="020B0604020202020204" pitchFamily="34" charset="0"/>
              <a:buChar char="•"/>
            </a:pPr>
            <a:r>
              <a:rPr lang="en-US" dirty="0"/>
              <a:t>calculate the cost of supplying and installing a new fence. </a:t>
            </a:r>
          </a:p>
          <a:p>
            <a:endParaRPr lang="en-US" dirty="0"/>
          </a:p>
          <a:p>
            <a:r>
              <a:rPr lang="en-US" dirty="0"/>
              <a:t>Design and write the program that could be used for this purpose.</a:t>
            </a:r>
          </a:p>
        </p:txBody>
      </p:sp>
    </p:spTree>
    <p:extLst>
      <p:ext uri="{BB962C8B-B14F-4D97-AF65-F5344CB8AC3E}">
        <p14:creationId xmlns:p14="http://schemas.microsoft.com/office/powerpoint/2010/main" val="11730965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65A66C-7C9E-CE4D-ACE6-9671B09C5F39}"/>
              </a:ext>
            </a:extLst>
          </p:cNvPr>
          <p:cNvSpPr txBox="1"/>
          <p:nvPr/>
        </p:nvSpPr>
        <p:spPr>
          <a:xfrm>
            <a:off x="5061102" y="2084729"/>
            <a:ext cx="2326278" cy="461665"/>
          </a:xfrm>
          <a:prstGeom prst="rect">
            <a:avLst/>
          </a:prstGeom>
          <a:noFill/>
        </p:spPr>
        <p:txBody>
          <a:bodyPr wrap="none" rtlCol="0">
            <a:spAutoFit/>
          </a:bodyPr>
          <a:lstStyle/>
          <a:p>
            <a:r>
              <a:rPr lang="en-US" sz="2400" dirty="0"/>
              <a:t>Two-up Game</a:t>
            </a:r>
          </a:p>
        </p:txBody>
      </p:sp>
      <p:sp>
        <p:nvSpPr>
          <p:cNvPr id="4" name="TextBox 3">
            <a:extLst>
              <a:ext uri="{FF2B5EF4-FFF2-40B4-BE49-F238E27FC236}">
                <a16:creationId xmlns:a16="http://schemas.microsoft.com/office/drawing/2014/main" id="{DE74A5F2-DFA7-EE42-9A93-42DC0F37875F}"/>
              </a:ext>
            </a:extLst>
          </p:cNvPr>
          <p:cNvSpPr txBox="1"/>
          <p:nvPr/>
        </p:nvSpPr>
        <p:spPr>
          <a:xfrm>
            <a:off x="474910" y="2785907"/>
            <a:ext cx="11242180" cy="1286186"/>
          </a:xfrm>
          <a:prstGeom prst="rect">
            <a:avLst/>
          </a:prstGeom>
          <a:noFill/>
        </p:spPr>
        <p:txBody>
          <a:bodyPr wrap="none" rtlCol="0">
            <a:spAutoFit/>
          </a:bodyPr>
          <a:lstStyle/>
          <a:p>
            <a:pPr>
              <a:lnSpc>
                <a:spcPct val="150000"/>
              </a:lnSpc>
            </a:pPr>
            <a:r>
              <a:rPr lang="en-US" dirty="0"/>
              <a:t>The game of two up requires the tossing of two coins. Write a program that will simulate tossing two</a:t>
            </a:r>
          </a:p>
          <a:p>
            <a:pPr>
              <a:lnSpc>
                <a:spcPct val="150000"/>
              </a:lnSpc>
            </a:pPr>
            <a:r>
              <a:rPr lang="en-US" dirty="0"/>
              <a:t>coins 100 times and display the results. As an extra challenge, what is the longest run of Heads and </a:t>
            </a:r>
          </a:p>
          <a:p>
            <a:pPr>
              <a:lnSpc>
                <a:spcPct val="150000"/>
              </a:lnSpc>
            </a:pPr>
            <a:r>
              <a:rPr lang="en-US" dirty="0"/>
              <a:t>Tails encountered in the 100 tosses</a:t>
            </a:r>
          </a:p>
        </p:txBody>
      </p:sp>
    </p:spTree>
    <p:extLst>
      <p:ext uri="{BB962C8B-B14F-4D97-AF65-F5344CB8AC3E}">
        <p14:creationId xmlns:p14="http://schemas.microsoft.com/office/powerpoint/2010/main" val="8555095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6DFAD0-6678-434E-81C7-F5B50E6418DE}"/>
              </a:ext>
            </a:extLst>
          </p:cNvPr>
          <p:cNvSpPr txBox="1"/>
          <p:nvPr/>
        </p:nvSpPr>
        <p:spPr>
          <a:xfrm>
            <a:off x="173081" y="3251014"/>
            <a:ext cx="2326278" cy="830997"/>
          </a:xfrm>
          <a:prstGeom prst="rect">
            <a:avLst/>
          </a:prstGeom>
          <a:noFill/>
        </p:spPr>
        <p:txBody>
          <a:bodyPr wrap="none" rtlCol="0">
            <a:spAutoFit/>
          </a:bodyPr>
          <a:lstStyle/>
          <a:p>
            <a:r>
              <a:rPr lang="en-US" sz="2400" dirty="0"/>
              <a:t>Two-up Game</a:t>
            </a:r>
          </a:p>
          <a:p>
            <a:pPr algn="ctr"/>
            <a:r>
              <a:rPr lang="en-US" sz="2400" dirty="0"/>
              <a:t>Solution</a:t>
            </a:r>
          </a:p>
        </p:txBody>
      </p:sp>
      <p:pic>
        <p:nvPicPr>
          <p:cNvPr id="4" name="Picture 3">
            <a:extLst>
              <a:ext uri="{FF2B5EF4-FFF2-40B4-BE49-F238E27FC236}">
                <a16:creationId xmlns:a16="http://schemas.microsoft.com/office/drawing/2014/main" id="{226CF18D-4DA1-5B4D-89D4-B303EBF11EEA}"/>
              </a:ext>
            </a:extLst>
          </p:cNvPr>
          <p:cNvPicPr>
            <a:picLocks noChangeAspect="1"/>
          </p:cNvPicPr>
          <p:nvPr/>
        </p:nvPicPr>
        <p:blipFill>
          <a:blip r:embed="rId2"/>
          <a:stretch>
            <a:fillRect/>
          </a:stretch>
        </p:blipFill>
        <p:spPr>
          <a:xfrm>
            <a:off x="2499359" y="205945"/>
            <a:ext cx="5888518" cy="6446110"/>
          </a:xfrm>
          <a:prstGeom prst="rect">
            <a:avLst/>
          </a:prstGeom>
        </p:spPr>
      </p:pic>
      <p:pic>
        <p:nvPicPr>
          <p:cNvPr id="6" name="Picture 5">
            <a:extLst>
              <a:ext uri="{FF2B5EF4-FFF2-40B4-BE49-F238E27FC236}">
                <a16:creationId xmlns:a16="http://schemas.microsoft.com/office/drawing/2014/main" id="{F6036595-6BA9-E34A-867B-64B58CF32BA5}"/>
              </a:ext>
            </a:extLst>
          </p:cNvPr>
          <p:cNvPicPr>
            <a:picLocks noChangeAspect="1"/>
          </p:cNvPicPr>
          <p:nvPr/>
        </p:nvPicPr>
        <p:blipFill>
          <a:blip r:embed="rId3"/>
          <a:stretch>
            <a:fillRect/>
          </a:stretch>
        </p:blipFill>
        <p:spPr>
          <a:xfrm>
            <a:off x="8684661" y="3007733"/>
            <a:ext cx="2928219" cy="1595093"/>
          </a:xfrm>
          <a:prstGeom prst="rect">
            <a:avLst/>
          </a:prstGeom>
        </p:spPr>
      </p:pic>
    </p:spTree>
    <p:extLst>
      <p:ext uri="{BB962C8B-B14F-4D97-AF65-F5344CB8AC3E}">
        <p14:creationId xmlns:p14="http://schemas.microsoft.com/office/powerpoint/2010/main" val="9842480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233D-ECDF-4F47-BFB0-6F86F06ED514}"/>
              </a:ext>
            </a:extLst>
          </p:cNvPr>
          <p:cNvSpPr>
            <a:spLocks noGrp="1"/>
          </p:cNvSpPr>
          <p:nvPr>
            <p:ph type="title"/>
          </p:nvPr>
        </p:nvSpPr>
        <p:spPr/>
        <p:txBody>
          <a:bodyPr/>
          <a:lstStyle/>
          <a:p>
            <a:r>
              <a:rPr lang="en-US" dirty="0"/>
              <a:t>Reading a Text File</a:t>
            </a:r>
          </a:p>
        </p:txBody>
      </p:sp>
      <p:sp>
        <p:nvSpPr>
          <p:cNvPr id="3" name="Action Button: Forwards or Next 2">
            <a:hlinkClick r:id="" action="ppaction://hlinkshowjump?jump=nextslide" highlightClick="1"/>
            <a:extLst>
              <a:ext uri="{FF2B5EF4-FFF2-40B4-BE49-F238E27FC236}">
                <a16:creationId xmlns:a16="http://schemas.microsoft.com/office/drawing/2014/main" id="{18CCC8C6-FEF9-EF40-A4F4-01EC72F5D8F8}"/>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8385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A24FD7-52BC-D941-8685-B02331A6D11F}"/>
              </a:ext>
            </a:extLst>
          </p:cNvPr>
          <p:cNvSpPr txBox="1"/>
          <p:nvPr/>
        </p:nvSpPr>
        <p:spPr>
          <a:xfrm>
            <a:off x="530352" y="493776"/>
            <a:ext cx="7503977" cy="2031325"/>
          </a:xfrm>
          <a:prstGeom prst="rect">
            <a:avLst/>
          </a:prstGeom>
          <a:noFill/>
        </p:spPr>
        <p:txBody>
          <a:bodyPr wrap="none" rtlCol="0">
            <a:spAutoFit/>
          </a:bodyPr>
          <a:lstStyle/>
          <a:p>
            <a:pPr>
              <a:lnSpc>
                <a:spcPct val="150000"/>
              </a:lnSpc>
            </a:pPr>
            <a:r>
              <a:rPr lang="en-US" dirty="0">
                <a:solidFill>
                  <a:srgbClr val="FFFF00"/>
                </a:solidFill>
              </a:rPr>
              <a:t>First step:  Open the application ‘TextEdit’</a:t>
            </a:r>
          </a:p>
          <a:p>
            <a:pPr>
              <a:lnSpc>
                <a:spcPct val="150000"/>
              </a:lnSpc>
            </a:pPr>
            <a:r>
              <a:rPr lang="en-US" dirty="0">
                <a:solidFill>
                  <a:srgbClr val="FFFF00"/>
                </a:solidFill>
              </a:rPr>
              <a:t>Second step: Copy and past the passage below onto the text file</a:t>
            </a:r>
          </a:p>
          <a:p>
            <a:pPr>
              <a:lnSpc>
                <a:spcPct val="150000"/>
              </a:lnSpc>
            </a:pPr>
            <a:r>
              <a:rPr lang="en-US" dirty="0">
                <a:solidFill>
                  <a:srgbClr val="FFFF00"/>
                </a:solidFill>
              </a:rPr>
              <a:t>Third step: Save the file as ’</a:t>
            </a:r>
            <a:r>
              <a:rPr lang="en-US" dirty="0" err="1">
                <a:solidFill>
                  <a:srgbClr val="FFFF00"/>
                </a:solidFill>
              </a:rPr>
              <a:t>potter.txt</a:t>
            </a:r>
            <a:r>
              <a:rPr lang="en-US" dirty="0">
                <a:solidFill>
                  <a:srgbClr val="FFFF00"/>
                </a:solidFill>
              </a:rPr>
              <a:t>’</a:t>
            </a:r>
          </a:p>
          <a:p>
            <a:pPr>
              <a:lnSpc>
                <a:spcPct val="150000"/>
              </a:lnSpc>
            </a:pPr>
            <a:r>
              <a:rPr lang="en-US" dirty="0">
                <a:solidFill>
                  <a:srgbClr val="FFFF00"/>
                </a:solidFill>
              </a:rPr>
              <a:t>Fourth step: Put this file into your PyCharm folder</a:t>
            </a:r>
          </a:p>
          <a:p>
            <a:endParaRPr lang="en-US" dirty="0">
              <a:solidFill>
                <a:srgbClr val="FFFF00"/>
              </a:solidFill>
            </a:endParaRPr>
          </a:p>
        </p:txBody>
      </p:sp>
      <p:sp>
        <p:nvSpPr>
          <p:cNvPr id="3" name="TextBox 2">
            <a:extLst>
              <a:ext uri="{FF2B5EF4-FFF2-40B4-BE49-F238E27FC236}">
                <a16:creationId xmlns:a16="http://schemas.microsoft.com/office/drawing/2014/main" id="{2285E5FA-7E7D-0B4B-889A-41C67557F2AF}"/>
              </a:ext>
            </a:extLst>
          </p:cNvPr>
          <p:cNvSpPr txBox="1"/>
          <p:nvPr/>
        </p:nvSpPr>
        <p:spPr>
          <a:xfrm>
            <a:off x="530352" y="2542032"/>
            <a:ext cx="10991088" cy="3416320"/>
          </a:xfrm>
          <a:prstGeom prst="rect">
            <a:avLst/>
          </a:prstGeom>
          <a:noFill/>
        </p:spPr>
        <p:txBody>
          <a:bodyPr wrap="square" rtlCol="0">
            <a:spAutoFit/>
          </a:bodyPr>
          <a:lstStyle/>
          <a:p>
            <a:r>
              <a:rPr lang="en-AU" dirty="0"/>
              <a:t>The Dursley family of number four, Privet Drive was the reason that Harry never enjoyed his summer holidays. </a:t>
            </a:r>
            <a:br>
              <a:rPr lang="en-AU" dirty="0"/>
            </a:br>
            <a:r>
              <a:rPr lang="en-AU" dirty="0"/>
              <a:t>Uncle Vernon, Aunt Petunia and their son, Dudley, were Harry’s only living relatives. </a:t>
            </a:r>
            <a:br>
              <a:rPr lang="en-AU" dirty="0"/>
            </a:br>
            <a:r>
              <a:rPr lang="en-AU" dirty="0"/>
              <a:t>They were Muggles, and they had a very medieval attitude towards magic. </a:t>
            </a:r>
            <a:br>
              <a:rPr lang="en-AU" dirty="0"/>
            </a:br>
            <a:r>
              <a:rPr lang="en-AU" dirty="0"/>
              <a:t>Harry’s dead parents, who had been witch and wizard themselves, were never mentioned under the Dursley’s roof. </a:t>
            </a:r>
            <a:br>
              <a:rPr lang="en-AU" dirty="0"/>
            </a:br>
            <a:r>
              <a:rPr lang="en-AU" dirty="0"/>
              <a:t>For years, Aunt Petunia and Uncle Vernon had hoped that if they kept Harry as down trodden as possible, they would be able to squash the magic out of him. </a:t>
            </a:r>
            <a:br>
              <a:rPr lang="en-AU" dirty="0"/>
            </a:br>
            <a:r>
              <a:rPr lang="en-AU" dirty="0"/>
              <a:t>To their fury, they had been unsuccessful, and now lived in terror of anyone finding out that Harry had spent most of the last two years at Hogwarts School of Witchcraft and Wizardry. </a:t>
            </a:r>
            <a:br>
              <a:rPr lang="en-AU" dirty="0"/>
            </a:br>
            <a:r>
              <a:rPr lang="en-AU" dirty="0"/>
              <a:t>The most the Dursleys could do these days was to lock away Harry’s spell books, wand, cauldron and broomstick at the start of the summer holidays and forbid him to talk to the neighbour</a:t>
            </a:r>
            <a:endParaRPr lang="en-US" dirty="0"/>
          </a:p>
        </p:txBody>
      </p:sp>
      <p:sp>
        <p:nvSpPr>
          <p:cNvPr id="4" name="Action Button: Forwards or Next 3">
            <a:hlinkClick r:id="" action="ppaction://hlinkshowjump?jump=nextslide" highlightClick="1"/>
            <a:extLst>
              <a:ext uri="{FF2B5EF4-FFF2-40B4-BE49-F238E27FC236}">
                <a16:creationId xmlns:a16="http://schemas.microsoft.com/office/drawing/2014/main" id="{F39F880C-01D4-344F-9368-ADF3A1D6EBDE}"/>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9618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FEA9AB-FBB1-7546-A064-0EB02F0BC586}"/>
              </a:ext>
            </a:extLst>
          </p:cNvPr>
          <p:cNvSpPr txBox="1"/>
          <p:nvPr/>
        </p:nvSpPr>
        <p:spPr>
          <a:xfrm>
            <a:off x="724395" y="653143"/>
            <a:ext cx="2303836" cy="461665"/>
          </a:xfrm>
          <a:prstGeom prst="rect">
            <a:avLst/>
          </a:prstGeom>
          <a:noFill/>
        </p:spPr>
        <p:txBody>
          <a:bodyPr wrap="none" rtlCol="0">
            <a:spAutoFit/>
          </a:bodyPr>
          <a:lstStyle/>
          <a:p>
            <a:r>
              <a:rPr lang="en-US" sz="2400" dirty="0"/>
              <a:t>Opening a file</a:t>
            </a:r>
          </a:p>
        </p:txBody>
      </p:sp>
      <p:sp>
        <p:nvSpPr>
          <p:cNvPr id="3" name="Rectangle 2">
            <a:extLst>
              <a:ext uri="{FF2B5EF4-FFF2-40B4-BE49-F238E27FC236}">
                <a16:creationId xmlns:a16="http://schemas.microsoft.com/office/drawing/2014/main" id="{EACB21C7-55EF-A94F-A599-8BA4C10A3A7A}"/>
              </a:ext>
            </a:extLst>
          </p:cNvPr>
          <p:cNvSpPr/>
          <p:nvPr/>
        </p:nvSpPr>
        <p:spPr>
          <a:xfrm>
            <a:off x="724394" y="1328954"/>
            <a:ext cx="10759045" cy="3693319"/>
          </a:xfrm>
          <a:prstGeom prst="rect">
            <a:avLst/>
          </a:prstGeom>
        </p:spPr>
        <p:txBody>
          <a:bodyPr wrap="square">
            <a:spAutoFit/>
          </a:bodyPr>
          <a:lstStyle/>
          <a:p>
            <a:br>
              <a:rPr lang="en-AU" dirty="0">
                <a:solidFill>
                  <a:srgbClr val="808080"/>
                </a:solidFill>
              </a:rPr>
            </a:br>
            <a:r>
              <a:rPr lang="en-AU" dirty="0"/>
              <a:t>Use </a:t>
            </a:r>
            <a:r>
              <a:rPr lang="en-AU" dirty="0">
                <a:solidFill>
                  <a:srgbClr val="00B0F0"/>
                </a:solidFill>
              </a:rPr>
              <a:t>open() </a:t>
            </a:r>
            <a:r>
              <a:rPr lang="en-AU" dirty="0"/>
              <a:t>function allows us to tell Python which file we want and what we want to do with it. </a:t>
            </a:r>
          </a:p>
          <a:p>
            <a:endParaRPr lang="en-AU" dirty="0"/>
          </a:p>
          <a:p>
            <a:r>
              <a:rPr lang="en-AU" dirty="0"/>
              <a:t>The </a:t>
            </a:r>
            <a:r>
              <a:rPr lang="en-AU" dirty="0">
                <a:solidFill>
                  <a:srgbClr val="00B0F0"/>
                </a:solidFill>
              </a:rPr>
              <a:t>open() </a:t>
            </a:r>
            <a:r>
              <a:rPr lang="en-AU" dirty="0"/>
              <a:t>function returns a 'file handle’ and does NOT read the text</a:t>
            </a:r>
            <a:br>
              <a:rPr lang="en-AU" dirty="0">
                <a:solidFill>
                  <a:srgbClr val="808080"/>
                </a:solidFill>
              </a:rPr>
            </a:br>
            <a:endParaRPr lang="en-AU" dirty="0">
              <a:solidFill>
                <a:srgbClr val="808080"/>
              </a:solidFill>
            </a:endParaRPr>
          </a:p>
          <a:p>
            <a:r>
              <a:rPr lang="en-AU" dirty="0"/>
              <a:t>A handle is something that allows you to get to the file, it is not the file or the data but a wrapper.</a:t>
            </a:r>
          </a:p>
          <a:p>
            <a:endParaRPr lang="en-AU" dirty="0"/>
          </a:p>
          <a:p>
            <a:r>
              <a:rPr lang="en-AU" dirty="0" err="1"/>
              <a:t>fhand</a:t>
            </a:r>
            <a:r>
              <a:rPr lang="en-AU" dirty="0"/>
              <a:t> = </a:t>
            </a:r>
            <a:r>
              <a:rPr lang="en-AU" dirty="0">
                <a:solidFill>
                  <a:srgbClr val="8888C6"/>
                </a:solidFill>
              </a:rPr>
              <a:t>open</a:t>
            </a:r>
            <a:r>
              <a:rPr lang="en-AU" dirty="0"/>
              <a:t>(</a:t>
            </a:r>
            <a:r>
              <a:rPr lang="en-AU" dirty="0">
                <a:solidFill>
                  <a:srgbClr val="6A8759"/>
                </a:solidFill>
              </a:rPr>
              <a:t>'</a:t>
            </a:r>
            <a:r>
              <a:rPr lang="en-AU" dirty="0" err="1">
                <a:solidFill>
                  <a:srgbClr val="6A8759"/>
                </a:solidFill>
              </a:rPr>
              <a:t>potter.txt</a:t>
            </a:r>
            <a:r>
              <a:rPr lang="en-AU" dirty="0">
                <a:solidFill>
                  <a:srgbClr val="6A8759"/>
                </a:solidFill>
              </a:rPr>
              <a:t>’</a:t>
            </a:r>
            <a:r>
              <a:rPr lang="en-AU" dirty="0"/>
              <a:t>)  </a:t>
            </a:r>
          </a:p>
          <a:p>
            <a:br>
              <a:rPr lang="en-AU" dirty="0">
                <a:solidFill>
                  <a:srgbClr val="808080"/>
                </a:solidFill>
              </a:rPr>
            </a:br>
            <a:r>
              <a:rPr lang="en-AU" dirty="0">
                <a:solidFill>
                  <a:srgbClr val="00B0F0"/>
                </a:solidFill>
              </a:rPr>
              <a:t>print</a:t>
            </a:r>
            <a:r>
              <a:rPr lang="en-AU" dirty="0"/>
              <a:t>(</a:t>
            </a:r>
            <a:r>
              <a:rPr lang="en-AU" dirty="0" err="1"/>
              <a:t>fhand</a:t>
            </a:r>
            <a:r>
              <a:rPr lang="en-AU" dirty="0"/>
              <a:t>)</a:t>
            </a:r>
            <a:r>
              <a:rPr lang="en-AU" dirty="0">
                <a:solidFill>
                  <a:srgbClr val="808080"/>
                </a:solidFill>
              </a:rPr>
              <a:t>  </a:t>
            </a:r>
          </a:p>
          <a:p>
            <a:endParaRPr lang="en-AU" dirty="0">
              <a:solidFill>
                <a:srgbClr val="808080"/>
              </a:solidFill>
            </a:endParaRPr>
          </a:p>
          <a:p>
            <a:r>
              <a:rPr lang="en-AU" dirty="0"/>
              <a:t>This  print (</a:t>
            </a:r>
            <a:r>
              <a:rPr lang="en-AU" dirty="0" err="1"/>
              <a:t>fhand</a:t>
            </a:r>
            <a:r>
              <a:rPr lang="en-AU" dirty="0"/>
              <a:t>) shows the file name, what we are doing with it and character set</a:t>
            </a:r>
            <a:endParaRPr lang="en-US" dirty="0"/>
          </a:p>
        </p:txBody>
      </p:sp>
      <p:sp>
        <p:nvSpPr>
          <p:cNvPr id="4" name="Action Button: Forwards or Next 3">
            <a:hlinkClick r:id="" action="ppaction://hlinkshowjump?jump=nextslide" highlightClick="1"/>
            <a:extLst>
              <a:ext uri="{FF2B5EF4-FFF2-40B4-BE49-F238E27FC236}">
                <a16:creationId xmlns:a16="http://schemas.microsoft.com/office/drawing/2014/main" id="{8AB561CD-1EB9-6D47-BC31-A8F8D9898279}"/>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689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25C9B1-6D98-3E45-A1FD-AA678BF48A37}"/>
              </a:ext>
            </a:extLst>
          </p:cNvPr>
          <p:cNvSpPr txBox="1"/>
          <p:nvPr/>
        </p:nvSpPr>
        <p:spPr>
          <a:xfrm>
            <a:off x="645952" y="830510"/>
            <a:ext cx="2247731" cy="461665"/>
          </a:xfrm>
          <a:prstGeom prst="rect">
            <a:avLst/>
          </a:prstGeom>
          <a:noFill/>
        </p:spPr>
        <p:txBody>
          <a:bodyPr wrap="none" rtlCol="0">
            <a:spAutoFit/>
          </a:bodyPr>
          <a:lstStyle/>
          <a:p>
            <a:r>
              <a:rPr lang="en-US" sz="2400" dirty="0"/>
              <a:t>Reading a file</a:t>
            </a:r>
          </a:p>
        </p:txBody>
      </p:sp>
      <p:sp>
        <p:nvSpPr>
          <p:cNvPr id="3" name="Rectangle 2">
            <a:extLst>
              <a:ext uri="{FF2B5EF4-FFF2-40B4-BE49-F238E27FC236}">
                <a16:creationId xmlns:a16="http://schemas.microsoft.com/office/drawing/2014/main" id="{A59ED7B2-EAE8-2F47-8D06-0E73643EB62E}"/>
              </a:ext>
            </a:extLst>
          </p:cNvPr>
          <p:cNvSpPr/>
          <p:nvPr/>
        </p:nvSpPr>
        <p:spPr>
          <a:xfrm>
            <a:off x="645952" y="1457154"/>
            <a:ext cx="7868874" cy="2031325"/>
          </a:xfrm>
          <a:prstGeom prst="rect">
            <a:avLst/>
          </a:prstGeom>
        </p:spPr>
        <p:txBody>
          <a:bodyPr wrap="square">
            <a:spAutoFit/>
          </a:bodyPr>
          <a:lstStyle/>
          <a:p>
            <a:r>
              <a:rPr lang="en-AU" dirty="0" err="1"/>
              <a:t>fhandle</a:t>
            </a:r>
            <a:r>
              <a:rPr lang="en-AU" dirty="0"/>
              <a:t> = </a:t>
            </a:r>
            <a:r>
              <a:rPr lang="en-AU" dirty="0">
                <a:solidFill>
                  <a:srgbClr val="8888C6"/>
                </a:solidFill>
              </a:rPr>
              <a:t>open</a:t>
            </a:r>
            <a:r>
              <a:rPr lang="en-AU" dirty="0"/>
              <a:t>(</a:t>
            </a:r>
            <a:r>
              <a:rPr lang="en-AU" dirty="0">
                <a:solidFill>
                  <a:srgbClr val="6A8759"/>
                </a:solidFill>
              </a:rPr>
              <a:t>'</a:t>
            </a:r>
            <a:r>
              <a:rPr lang="en-AU" dirty="0" err="1">
                <a:solidFill>
                  <a:srgbClr val="6A8759"/>
                </a:solidFill>
              </a:rPr>
              <a:t>potter.txt</a:t>
            </a:r>
            <a:r>
              <a:rPr lang="en-AU" dirty="0">
                <a:solidFill>
                  <a:srgbClr val="6A8759"/>
                </a:solidFill>
              </a:rPr>
              <a:t>'</a:t>
            </a:r>
            <a:r>
              <a:rPr lang="en-AU" dirty="0"/>
              <a:t>)</a:t>
            </a:r>
            <a:br>
              <a:rPr lang="en-AU" dirty="0"/>
            </a:br>
            <a:r>
              <a:rPr lang="en-AU" dirty="0">
                <a:solidFill>
                  <a:srgbClr val="CC7832"/>
                </a:solidFill>
              </a:rPr>
              <a:t>for </a:t>
            </a:r>
            <a:r>
              <a:rPr lang="en-AU" dirty="0"/>
              <a:t>line </a:t>
            </a:r>
            <a:r>
              <a:rPr lang="en-AU" dirty="0">
                <a:solidFill>
                  <a:srgbClr val="CC7832"/>
                </a:solidFill>
              </a:rPr>
              <a:t>in </a:t>
            </a:r>
            <a:r>
              <a:rPr lang="en-AU" dirty="0" err="1"/>
              <a:t>fhandle</a:t>
            </a:r>
            <a:r>
              <a:rPr lang="en-AU" dirty="0"/>
              <a:t>:</a:t>
            </a:r>
            <a:br>
              <a:rPr lang="en-AU" dirty="0"/>
            </a:br>
            <a:r>
              <a:rPr lang="en-AU" dirty="0"/>
              <a:t>    </a:t>
            </a:r>
            <a:r>
              <a:rPr lang="en-AU" dirty="0">
                <a:solidFill>
                  <a:srgbClr val="8888C6"/>
                </a:solidFill>
              </a:rPr>
              <a:t>print</a:t>
            </a:r>
            <a:r>
              <a:rPr lang="en-AU" dirty="0"/>
              <a:t>(line)</a:t>
            </a:r>
            <a:br>
              <a:rPr lang="en-AU" dirty="0"/>
            </a:br>
            <a:endParaRPr lang="en-AU" dirty="0"/>
          </a:p>
          <a:p>
            <a:r>
              <a:rPr lang="en-AU" dirty="0" err="1"/>
              <a:t>fhandle.close</a:t>
            </a:r>
            <a:r>
              <a:rPr lang="en-AU" dirty="0"/>
              <a:t>()  </a:t>
            </a:r>
          </a:p>
          <a:p>
            <a:endParaRPr lang="en-AU" dirty="0">
              <a:solidFill>
                <a:srgbClr val="808080"/>
              </a:solidFill>
            </a:endParaRPr>
          </a:p>
          <a:p>
            <a:r>
              <a:rPr lang="en-AU" dirty="0"/>
              <a:t>You should close the file so resources on OS can go elsewhere</a:t>
            </a:r>
            <a:r>
              <a:rPr lang="en-AU" dirty="0">
                <a:solidFill>
                  <a:srgbClr val="808080"/>
                </a:solidFill>
              </a:rPr>
              <a:t>.</a:t>
            </a:r>
            <a:endParaRPr lang="en-US" dirty="0"/>
          </a:p>
        </p:txBody>
      </p:sp>
      <p:sp>
        <p:nvSpPr>
          <p:cNvPr id="4" name="Action Button: Forwards or Next 3">
            <a:hlinkClick r:id="" action="ppaction://hlinkshowjump?jump=nextslide" highlightClick="1"/>
            <a:extLst>
              <a:ext uri="{FF2B5EF4-FFF2-40B4-BE49-F238E27FC236}">
                <a16:creationId xmlns:a16="http://schemas.microsoft.com/office/drawing/2014/main" id="{C1D72978-EBFC-7E46-9079-DA96AA7E1B1B}"/>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2660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FC03E-7AA9-144F-A0CF-0EEF55FC15F0}"/>
              </a:ext>
            </a:extLst>
          </p:cNvPr>
          <p:cNvSpPr txBox="1"/>
          <p:nvPr/>
        </p:nvSpPr>
        <p:spPr>
          <a:xfrm>
            <a:off x="880844" y="783526"/>
            <a:ext cx="4546437" cy="461665"/>
          </a:xfrm>
          <a:prstGeom prst="rect">
            <a:avLst/>
          </a:prstGeom>
          <a:noFill/>
        </p:spPr>
        <p:txBody>
          <a:bodyPr wrap="none" rtlCol="0">
            <a:spAutoFit/>
          </a:bodyPr>
          <a:lstStyle/>
          <a:p>
            <a:r>
              <a:rPr lang="en-US" sz="2400" dirty="0"/>
              <a:t>Closing the spaces in the text</a:t>
            </a:r>
          </a:p>
        </p:txBody>
      </p:sp>
      <p:sp>
        <p:nvSpPr>
          <p:cNvPr id="4" name="Rectangle 3">
            <a:extLst>
              <a:ext uri="{FF2B5EF4-FFF2-40B4-BE49-F238E27FC236}">
                <a16:creationId xmlns:a16="http://schemas.microsoft.com/office/drawing/2014/main" id="{199C0A81-46F0-CF4E-B647-33224D04E3F1}"/>
              </a:ext>
            </a:extLst>
          </p:cNvPr>
          <p:cNvSpPr/>
          <p:nvPr/>
        </p:nvSpPr>
        <p:spPr>
          <a:xfrm>
            <a:off x="880844" y="1424414"/>
            <a:ext cx="6096000" cy="1477328"/>
          </a:xfrm>
          <a:prstGeom prst="rect">
            <a:avLst/>
          </a:prstGeom>
        </p:spPr>
        <p:txBody>
          <a:bodyPr>
            <a:spAutoFit/>
          </a:bodyPr>
          <a:lstStyle/>
          <a:p>
            <a:r>
              <a:rPr lang="en-AU" dirty="0" err="1"/>
              <a:t>fhandle</a:t>
            </a:r>
            <a:r>
              <a:rPr lang="en-AU" dirty="0"/>
              <a:t> = </a:t>
            </a:r>
            <a:r>
              <a:rPr lang="en-AU" dirty="0">
                <a:solidFill>
                  <a:srgbClr val="6A8759"/>
                </a:solidFill>
              </a:rPr>
              <a:t>'</a:t>
            </a:r>
            <a:r>
              <a:rPr lang="en-AU" dirty="0" err="1">
                <a:solidFill>
                  <a:srgbClr val="6A8759"/>
                </a:solidFill>
              </a:rPr>
              <a:t>potter.txt</a:t>
            </a:r>
            <a:r>
              <a:rPr lang="en-AU" dirty="0">
                <a:solidFill>
                  <a:srgbClr val="6A8759"/>
                </a:solidFill>
              </a:rPr>
              <a:t>'</a:t>
            </a:r>
            <a:br>
              <a:rPr lang="en-AU" dirty="0">
                <a:solidFill>
                  <a:srgbClr val="6A8759"/>
                </a:solidFill>
              </a:rPr>
            </a:br>
            <a:r>
              <a:rPr lang="en-AU" dirty="0">
                <a:solidFill>
                  <a:srgbClr val="CC7832"/>
                </a:solidFill>
              </a:rPr>
              <a:t>with </a:t>
            </a:r>
            <a:r>
              <a:rPr lang="en-AU" dirty="0">
                <a:solidFill>
                  <a:srgbClr val="8888C6"/>
                </a:solidFill>
              </a:rPr>
              <a:t>open</a:t>
            </a:r>
            <a:r>
              <a:rPr lang="en-AU" dirty="0"/>
              <a:t>(</a:t>
            </a:r>
            <a:r>
              <a:rPr lang="en-AU" dirty="0" err="1"/>
              <a:t>fhandle</a:t>
            </a:r>
            <a:r>
              <a:rPr lang="en-AU" dirty="0"/>
              <a:t>)</a:t>
            </a:r>
            <a:r>
              <a:rPr lang="en-AU" dirty="0">
                <a:solidFill>
                  <a:srgbClr val="CC7832"/>
                </a:solidFill>
              </a:rPr>
              <a:t>as </a:t>
            </a:r>
            <a:r>
              <a:rPr lang="en-AU" dirty="0" err="1"/>
              <a:t>filepath</a:t>
            </a:r>
            <a:r>
              <a:rPr lang="en-AU" dirty="0"/>
              <a:t>:</a:t>
            </a:r>
            <a:br>
              <a:rPr lang="en-AU" dirty="0"/>
            </a:br>
            <a:r>
              <a:rPr lang="en-AU" dirty="0"/>
              <a:t>    </a:t>
            </a:r>
            <a:r>
              <a:rPr lang="en-AU" dirty="0">
                <a:solidFill>
                  <a:srgbClr val="CC7832"/>
                </a:solidFill>
              </a:rPr>
              <a:t>for </a:t>
            </a:r>
            <a:r>
              <a:rPr lang="en-AU" dirty="0"/>
              <a:t>line </a:t>
            </a:r>
            <a:r>
              <a:rPr lang="en-AU" dirty="0">
                <a:solidFill>
                  <a:srgbClr val="CC7832"/>
                </a:solidFill>
              </a:rPr>
              <a:t>in </a:t>
            </a:r>
            <a:r>
              <a:rPr lang="en-AU" dirty="0" err="1"/>
              <a:t>filepath</a:t>
            </a:r>
            <a:r>
              <a:rPr lang="en-AU" dirty="0"/>
              <a:t>:</a:t>
            </a:r>
            <a:br>
              <a:rPr lang="en-AU" dirty="0"/>
            </a:br>
            <a:r>
              <a:rPr lang="en-AU" dirty="0"/>
              <a:t>        line = </a:t>
            </a:r>
            <a:r>
              <a:rPr lang="en-AU" dirty="0" err="1"/>
              <a:t>line.rstrip</a:t>
            </a:r>
            <a:r>
              <a:rPr lang="en-AU" dirty="0"/>
              <a:t>()</a:t>
            </a:r>
            <a:br>
              <a:rPr lang="en-AU" dirty="0"/>
            </a:br>
            <a:r>
              <a:rPr lang="en-AU" dirty="0"/>
              <a:t>        </a:t>
            </a:r>
            <a:r>
              <a:rPr lang="en-AU" dirty="0">
                <a:solidFill>
                  <a:srgbClr val="8888C6"/>
                </a:solidFill>
              </a:rPr>
              <a:t>print</a:t>
            </a:r>
            <a:r>
              <a:rPr lang="en-AU" dirty="0"/>
              <a:t>(line)</a:t>
            </a:r>
            <a:endParaRPr lang="en-US" dirty="0"/>
          </a:p>
        </p:txBody>
      </p:sp>
      <p:sp>
        <p:nvSpPr>
          <p:cNvPr id="5" name="TextBox 4">
            <a:extLst>
              <a:ext uri="{FF2B5EF4-FFF2-40B4-BE49-F238E27FC236}">
                <a16:creationId xmlns:a16="http://schemas.microsoft.com/office/drawing/2014/main" id="{53EDC61F-DB18-F546-B40A-EF21BF94F9C4}"/>
              </a:ext>
            </a:extLst>
          </p:cNvPr>
          <p:cNvSpPr txBox="1"/>
          <p:nvPr/>
        </p:nvSpPr>
        <p:spPr>
          <a:xfrm>
            <a:off x="483882" y="3316403"/>
            <a:ext cx="10857218" cy="21171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potter text is open by the handle.</a:t>
            </a:r>
          </a:p>
          <a:p>
            <a:pPr marL="285750" indent="-285750">
              <a:lnSpc>
                <a:spcPct val="150000"/>
              </a:lnSpc>
              <a:buFont typeface="Arial" panose="020B0604020202020204" pitchFamily="34" charset="0"/>
              <a:buChar char="•"/>
            </a:pPr>
            <a:r>
              <a:rPr lang="en-US" dirty="0"/>
              <a:t>The name ‘</a:t>
            </a:r>
            <a:r>
              <a:rPr lang="en-US" dirty="0" err="1"/>
              <a:t>filepath</a:t>
            </a:r>
            <a:r>
              <a:rPr lang="en-US" dirty="0"/>
              <a:t> is the variable in which the passage of text is put into</a:t>
            </a:r>
          </a:p>
          <a:p>
            <a:pPr marL="285750" indent="-285750">
              <a:lnSpc>
                <a:spcPct val="150000"/>
              </a:lnSpc>
              <a:buFont typeface="Arial" panose="020B0604020202020204" pitchFamily="34" charset="0"/>
              <a:buChar char="•"/>
            </a:pPr>
            <a:r>
              <a:rPr lang="en-US" dirty="0"/>
              <a:t>For each line in the variable ‘</a:t>
            </a:r>
            <a:r>
              <a:rPr lang="en-US" dirty="0" err="1"/>
              <a:t>filepath</a:t>
            </a:r>
            <a:r>
              <a:rPr lang="en-US" dirty="0"/>
              <a:t>’, it is right stripped</a:t>
            </a:r>
          </a:p>
          <a:p>
            <a:pPr marL="285750" indent="-285750">
              <a:lnSpc>
                <a:spcPct val="150000"/>
              </a:lnSpc>
              <a:buFont typeface="Arial" panose="020B0604020202020204" pitchFamily="34" charset="0"/>
              <a:buChar char="•"/>
            </a:pPr>
            <a:r>
              <a:rPr lang="en-US" dirty="0"/>
              <a:t>Right stripped means the new line ‘/n’ is taken away so there is no gaps between sentences</a:t>
            </a:r>
          </a:p>
          <a:p>
            <a:pPr marL="285750" indent="-285750">
              <a:lnSpc>
                <a:spcPct val="150000"/>
              </a:lnSpc>
              <a:buFont typeface="Arial" panose="020B0604020202020204" pitchFamily="34" charset="0"/>
              <a:buChar char="•"/>
            </a:pPr>
            <a:r>
              <a:rPr lang="en-US" dirty="0"/>
              <a:t>Each line is printed </a:t>
            </a:r>
          </a:p>
        </p:txBody>
      </p:sp>
      <p:sp>
        <p:nvSpPr>
          <p:cNvPr id="6" name="Action Button: Forwards or Next 5">
            <a:hlinkClick r:id="" action="ppaction://hlinkshowjump?jump=nextslide" highlightClick="1"/>
            <a:extLst>
              <a:ext uri="{FF2B5EF4-FFF2-40B4-BE49-F238E27FC236}">
                <a16:creationId xmlns:a16="http://schemas.microsoft.com/office/drawing/2014/main" id="{055B939F-37D9-284F-9DAF-1CDEF1C8FC0A}"/>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631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10923E-D35E-5149-9E15-3FE0B6D0116D}"/>
              </a:ext>
            </a:extLst>
          </p:cNvPr>
          <p:cNvSpPr txBox="1"/>
          <p:nvPr/>
        </p:nvSpPr>
        <p:spPr>
          <a:xfrm>
            <a:off x="1145606" y="469900"/>
            <a:ext cx="4950394" cy="461665"/>
          </a:xfrm>
          <a:prstGeom prst="rect">
            <a:avLst/>
          </a:prstGeom>
          <a:noFill/>
        </p:spPr>
        <p:txBody>
          <a:bodyPr wrap="none" rtlCol="0">
            <a:spAutoFit/>
          </a:bodyPr>
          <a:lstStyle/>
          <a:p>
            <a:r>
              <a:rPr lang="en-US" sz="2400" dirty="0"/>
              <a:t>Reading a file one line at a time</a:t>
            </a:r>
          </a:p>
        </p:txBody>
      </p:sp>
      <p:sp>
        <p:nvSpPr>
          <p:cNvPr id="4" name="Rectangle 3">
            <a:extLst>
              <a:ext uri="{FF2B5EF4-FFF2-40B4-BE49-F238E27FC236}">
                <a16:creationId xmlns:a16="http://schemas.microsoft.com/office/drawing/2014/main" id="{FDF1D4AC-A6D2-EA47-935B-80D258FAB81A}"/>
              </a:ext>
            </a:extLst>
          </p:cNvPr>
          <p:cNvSpPr/>
          <p:nvPr/>
        </p:nvSpPr>
        <p:spPr>
          <a:xfrm>
            <a:off x="1145606" y="931565"/>
            <a:ext cx="4778116" cy="4194674"/>
          </a:xfrm>
          <a:prstGeom prst="rect">
            <a:avLst/>
          </a:prstGeom>
        </p:spPr>
        <p:txBody>
          <a:bodyPr wrap="square">
            <a:spAutoFit/>
          </a:bodyPr>
          <a:lstStyle/>
          <a:p>
            <a:pPr>
              <a:lnSpc>
                <a:spcPct val="150000"/>
              </a:lnSpc>
            </a:pPr>
            <a:r>
              <a:rPr lang="en-AU" dirty="0" err="1"/>
              <a:t>fhandle</a:t>
            </a:r>
            <a:r>
              <a:rPr lang="en-AU" dirty="0"/>
              <a:t> = </a:t>
            </a:r>
            <a:r>
              <a:rPr lang="en-AU" dirty="0">
                <a:solidFill>
                  <a:srgbClr val="6A8759"/>
                </a:solidFill>
              </a:rPr>
              <a:t>'</a:t>
            </a:r>
            <a:r>
              <a:rPr lang="en-AU" dirty="0" err="1">
                <a:solidFill>
                  <a:srgbClr val="6A8759"/>
                </a:solidFill>
              </a:rPr>
              <a:t>potter.txt</a:t>
            </a:r>
            <a:r>
              <a:rPr lang="en-AU" dirty="0">
                <a:solidFill>
                  <a:srgbClr val="6A8759"/>
                </a:solidFill>
              </a:rPr>
              <a:t>'</a:t>
            </a:r>
            <a:br>
              <a:rPr lang="en-AU" dirty="0">
                <a:solidFill>
                  <a:srgbClr val="6A8759"/>
                </a:solidFill>
              </a:rPr>
            </a:br>
            <a:r>
              <a:rPr lang="en-AU" dirty="0">
                <a:solidFill>
                  <a:srgbClr val="CC7832"/>
                </a:solidFill>
              </a:rPr>
              <a:t>with </a:t>
            </a:r>
            <a:r>
              <a:rPr lang="en-AU" dirty="0">
                <a:solidFill>
                  <a:srgbClr val="8888C6"/>
                </a:solidFill>
              </a:rPr>
              <a:t>open</a:t>
            </a:r>
            <a:r>
              <a:rPr lang="en-AU" dirty="0"/>
              <a:t>(</a:t>
            </a:r>
            <a:r>
              <a:rPr lang="en-AU" dirty="0" err="1"/>
              <a:t>fhandle</a:t>
            </a:r>
            <a:r>
              <a:rPr lang="en-AU" dirty="0"/>
              <a:t>) </a:t>
            </a:r>
            <a:r>
              <a:rPr lang="en-AU" dirty="0">
                <a:solidFill>
                  <a:srgbClr val="CC7832"/>
                </a:solidFill>
              </a:rPr>
              <a:t>as </a:t>
            </a:r>
            <a:r>
              <a:rPr lang="en-AU" dirty="0" err="1"/>
              <a:t>filepath</a:t>
            </a:r>
            <a:r>
              <a:rPr lang="en-AU" dirty="0"/>
              <a:t>:</a:t>
            </a:r>
            <a:br>
              <a:rPr lang="en-AU" dirty="0"/>
            </a:br>
            <a:r>
              <a:rPr lang="en-AU" dirty="0"/>
              <a:t>    line = </a:t>
            </a:r>
            <a:r>
              <a:rPr lang="en-AU" dirty="0" err="1"/>
              <a:t>filepath.readline</a:t>
            </a:r>
            <a:r>
              <a:rPr lang="en-AU" dirty="0"/>
              <a:t>()</a:t>
            </a:r>
            <a:br>
              <a:rPr lang="en-AU" dirty="0">
                <a:solidFill>
                  <a:srgbClr val="808080"/>
                </a:solidFill>
              </a:rPr>
            </a:br>
            <a:r>
              <a:rPr lang="en-AU" dirty="0">
                <a:solidFill>
                  <a:srgbClr val="808080"/>
                </a:solidFill>
              </a:rPr>
              <a:t>    </a:t>
            </a:r>
            <a:r>
              <a:rPr lang="en-AU" dirty="0"/>
              <a:t>line = </a:t>
            </a:r>
            <a:r>
              <a:rPr lang="en-AU" dirty="0" err="1"/>
              <a:t>line.rstrip</a:t>
            </a:r>
            <a:r>
              <a:rPr lang="en-AU" dirty="0"/>
              <a:t>()</a:t>
            </a:r>
            <a:br>
              <a:rPr lang="en-AU" dirty="0"/>
            </a:br>
            <a:r>
              <a:rPr lang="en-AU" dirty="0"/>
              <a:t>    count = </a:t>
            </a:r>
            <a:r>
              <a:rPr lang="en-AU" dirty="0">
                <a:solidFill>
                  <a:srgbClr val="6897BB"/>
                </a:solidFill>
              </a:rPr>
              <a:t>1</a:t>
            </a:r>
            <a:br>
              <a:rPr lang="en-AU" dirty="0">
                <a:solidFill>
                  <a:srgbClr val="6897BB"/>
                </a:solidFill>
              </a:rPr>
            </a:br>
            <a:r>
              <a:rPr lang="en-AU" dirty="0">
                <a:solidFill>
                  <a:srgbClr val="6897BB"/>
                </a:solidFill>
              </a:rPr>
              <a:t>    </a:t>
            </a:r>
            <a:r>
              <a:rPr lang="en-AU" dirty="0">
                <a:solidFill>
                  <a:srgbClr val="CC7832"/>
                </a:solidFill>
              </a:rPr>
              <a:t>while </a:t>
            </a:r>
            <a:r>
              <a:rPr lang="en-AU" dirty="0"/>
              <a:t>line:  </a:t>
            </a:r>
            <a:r>
              <a:rPr lang="en-AU" dirty="0">
                <a:solidFill>
                  <a:srgbClr val="808080"/>
                </a:solidFill>
              </a:rPr>
              <a:t># Condition is TRUE</a:t>
            </a:r>
            <a:br>
              <a:rPr lang="en-AU" dirty="0">
                <a:solidFill>
                  <a:srgbClr val="808080"/>
                </a:solidFill>
              </a:rPr>
            </a:br>
            <a:r>
              <a:rPr lang="en-AU" dirty="0">
                <a:solidFill>
                  <a:srgbClr val="808080"/>
                </a:solidFill>
              </a:rPr>
              <a:t>        </a:t>
            </a:r>
            <a:r>
              <a:rPr lang="en-AU" dirty="0">
                <a:solidFill>
                  <a:srgbClr val="8888C6"/>
                </a:solidFill>
              </a:rPr>
              <a:t>print</a:t>
            </a:r>
            <a:r>
              <a:rPr lang="en-AU" dirty="0"/>
              <a:t>(</a:t>
            </a:r>
            <a:r>
              <a:rPr lang="en-AU" dirty="0" err="1">
                <a:solidFill>
                  <a:srgbClr val="6A8759"/>
                </a:solidFill>
              </a:rPr>
              <a:t>f"Line</a:t>
            </a:r>
            <a:r>
              <a:rPr lang="en-AU" dirty="0">
                <a:solidFill>
                  <a:srgbClr val="6A8759"/>
                </a:solidFill>
              </a:rPr>
              <a:t> </a:t>
            </a:r>
            <a:r>
              <a:rPr lang="en-AU" dirty="0">
                <a:solidFill>
                  <a:srgbClr val="CC7832"/>
                </a:solidFill>
              </a:rPr>
              <a:t>{</a:t>
            </a:r>
            <a:r>
              <a:rPr lang="en-AU" dirty="0"/>
              <a:t>count</a:t>
            </a:r>
            <a:r>
              <a:rPr lang="en-AU" dirty="0">
                <a:solidFill>
                  <a:srgbClr val="CC7832"/>
                </a:solidFill>
              </a:rPr>
              <a:t>}</a:t>
            </a:r>
            <a:r>
              <a:rPr lang="en-AU" dirty="0">
                <a:solidFill>
                  <a:srgbClr val="6A8759"/>
                </a:solidFill>
              </a:rPr>
              <a:t>: </a:t>
            </a:r>
            <a:r>
              <a:rPr lang="en-AU" dirty="0">
                <a:solidFill>
                  <a:srgbClr val="CC7832"/>
                </a:solidFill>
              </a:rPr>
              <a:t>{</a:t>
            </a:r>
            <a:r>
              <a:rPr lang="en-AU" dirty="0"/>
              <a:t>line</a:t>
            </a:r>
            <a:r>
              <a:rPr lang="en-AU" dirty="0">
                <a:solidFill>
                  <a:srgbClr val="CC7832"/>
                </a:solidFill>
              </a:rPr>
              <a:t>}</a:t>
            </a:r>
            <a:r>
              <a:rPr lang="en-AU" dirty="0">
                <a:solidFill>
                  <a:srgbClr val="6A8759"/>
                </a:solidFill>
              </a:rPr>
              <a:t>"</a:t>
            </a:r>
            <a:r>
              <a:rPr lang="en-AU" dirty="0"/>
              <a:t>)</a:t>
            </a:r>
            <a:br>
              <a:rPr lang="en-AU" dirty="0"/>
            </a:br>
            <a:r>
              <a:rPr lang="en-AU" dirty="0"/>
              <a:t>        line = </a:t>
            </a:r>
            <a:r>
              <a:rPr lang="en-AU" dirty="0" err="1"/>
              <a:t>filepath.readline</a:t>
            </a:r>
            <a:r>
              <a:rPr lang="en-AU" dirty="0"/>
              <a:t>()</a:t>
            </a:r>
            <a:br>
              <a:rPr lang="en-AU" dirty="0">
                <a:solidFill>
                  <a:srgbClr val="808080"/>
                </a:solidFill>
              </a:rPr>
            </a:br>
            <a:r>
              <a:rPr lang="en-AU" dirty="0">
                <a:solidFill>
                  <a:srgbClr val="808080"/>
                </a:solidFill>
              </a:rPr>
              <a:t>        </a:t>
            </a:r>
            <a:r>
              <a:rPr lang="en-AU" dirty="0"/>
              <a:t>line = </a:t>
            </a:r>
            <a:r>
              <a:rPr lang="en-AU" dirty="0" err="1"/>
              <a:t>line.rstrip</a:t>
            </a:r>
            <a:r>
              <a:rPr lang="en-AU" dirty="0"/>
              <a:t>()</a:t>
            </a:r>
            <a:br>
              <a:rPr lang="en-AU" dirty="0"/>
            </a:br>
            <a:r>
              <a:rPr lang="en-AU" dirty="0"/>
              <a:t>        count += </a:t>
            </a:r>
            <a:r>
              <a:rPr lang="en-AU" dirty="0">
                <a:solidFill>
                  <a:srgbClr val="6897BB"/>
                </a:solidFill>
              </a:rPr>
              <a:t>1</a:t>
            </a:r>
            <a:endParaRPr lang="en-US" dirty="0"/>
          </a:p>
        </p:txBody>
      </p:sp>
      <p:cxnSp>
        <p:nvCxnSpPr>
          <p:cNvPr id="6" name="Straight Arrow Connector 5">
            <a:extLst>
              <a:ext uri="{FF2B5EF4-FFF2-40B4-BE49-F238E27FC236}">
                <a16:creationId xmlns:a16="http://schemas.microsoft.com/office/drawing/2014/main" id="{24A9AD94-1BA7-4442-A049-730E4E5ABEA1}"/>
              </a:ext>
            </a:extLst>
          </p:cNvPr>
          <p:cNvCxnSpPr/>
          <p:nvPr/>
        </p:nvCxnSpPr>
        <p:spPr>
          <a:xfrm>
            <a:off x="5479773" y="1257064"/>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6FBCDBA-9D6B-3B4A-9FCB-DC6009D87B1C}"/>
              </a:ext>
            </a:extLst>
          </p:cNvPr>
          <p:cNvSpPr txBox="1"/>
          <p:nvPr/>
        </p:nvSpPr>
        <p:spPr>
          <a:xfrm>
            <a:off x="7255619" y="1066752"/>
            <a:ext cx="1906291" cy="276999"/>
          </a:xfrm>
          <a:prstGeom prst="rect">
            <a:avLst/>
          </a:prstGeom>
          <a:noFill/>
        </p:spPr>
        <p:txBody>
          <a:bodyPr wrap="none" rtlCol="0">
            <a:spAutoFit/>
          </a:bodyPr>
          <a:lstStyle/>
          <a:p>
            <a:r>
              <a:rPr lang="en-US" sz="1200" dirty="0"/>
              <a:t>Text is read into handle</a:t>
            </a:r>
          </a:p>
        </p:txBody>
      </p:sp>
      <p:cxnSp>
        <p:nvCxnSpPr>
          <p:cNvPr id="8" name="Straight Arrow Connector 7">
            <a:extLst>
              <a:ext uri="{FF2B5EF4-FFF2-40B4-BE49-F238E27FC236}">
                <a16:creationId xmlns:a16="http://schemas.microsoft.com/office/drawing/2014/main" id="{79B995D9-8A74-EE49-98DD-958028D6B7B2}"/>
              </a:ext>
            </a:extLst>
          </p:cNvPr>
          <p:cNvCxnSpPr/>
          <p:nvPr/>
        </p:nvCxnSpPr>
        <p:spPr>
          <a:xfrm>
            <a:off x="5446643" y="1571918"/>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A597C3C-7940-4B46-94FD-FC58F7521B26}"/>
              </a:ext>
            </a:extLst>
          </p:cNvPr>
          <p:cNvSpPr txBox="1"/>
          <p:nvPr/>
        </p:nvSpPr>
        <p:spPr>
          <a:xfrm>
            <a:off x="7255619" y="1362057"/>
            <a:ext cx="2268570" cy="334259"/>
          </a:xfrm>
          <a:prstGeom prst="rect">
            <a:avLst/>
          </a:prstGeom>
          <a:noFill/>
        </p:spPr>
        <p:txBody>
          <a:bodyPr wrap="none" rtlCol="0">
            <a:spAutoFit/>
          </a:bodyPr>
          <a:lstStyle/>
          <a:p>
            <a:pPr>
              <a:lnSpc>
                <a:spcPct val="150000"/>
              </a:lnSpc>
            </a:pPr>
            <a:r>
              <a:rPr lang="en-US" sz="1200" dirty="0" err="1"/>
              <a:t>filepath</a:t>
            </a:r>
            <a:r>
              <a:rPr lang="en-US" sz="1200" dirty="0"/>
              <a:t> holds the potter .txt</a:t>
            </a:r>
          </a:p>
        </p:txBody>
      </p:sp>
      <p:cxnSp>
        <p:nvCxnSpPr>
          <p:cNvPr id="10" name="Straight Arrow Connector 9">
            <a:extLst>
              <a:ext uri="{FF2B5EF4-FFF2-40B4-BE49-F238E27FC236}">
                <a16:creationId xmlns:a16="http://schemas.microsoft.com/office/drawing/2014/main" id="{E9DF84E7-4BD5-6340-9EAA-FDE2510C2E0D}"/>
              </a:ext>
            </a:extLst>
          </p:cNvPr>
          <p:cNvCxnSpPr/>
          <p:nvPr/>
        </p:nvCxnSpPr>
        <p:spPr>
          <a:xfrm>
            <a:off x="5506278" y="1897893"/>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0011FFE-6B87-EF4A-9FBB-3B6343DFE3BC}"/>
              </a:ext>
            </a:extLst>
          </p:cNvPr>
          <p:cNvSpPr txBox="1"/>
          <p:nvPr/>
        </p:nvSpPr>
        <p:spPr>
          <a:xfrm>
            <a:off x="7262191" y="1701665"/>
            <a:ext cx="2536272" cy="334259"/>
          </a:xfrm>
          <a:prstGeom prst="rect">
            <a:avLst/>
          </a:prstGeom>
          <a:noFill/>
        </p:spPr>
        <p:txBody>
          <a:bodyPr wrap="none" rtlCol="0">
            <a:spAutoFit/>
          </a:bodyPr>
          <a:lstStyle/>
          <a:p>
            <a:pPr>
              <a:lnSpc>
                <a:spcPct val="150000"/>
              </a:lnSpc>
            </a:pPr>
            <a:r>
              <a:rPr lang="en-US" sz="1200" dirty="0"/>
              <a:t>Each line read into line variable</a:t>
            </a:r>
          </a:p>
        </p:txBody>
      </p:sp>
      <p:cxnSp>
        <p:nvCxnSpPr>
          <p:cNvPr id="12" name="Straight Arrow Connector 11">
            <a:extLst>
              <a:ext uri="{FF2B5EF4-FFF2-40B4-BE49-F238E27FC236}">
                <a16:creationId xmlns:a16="http://schemas.microsoft.com/office/drawing/2014/main" id="{AF3525B0-DD74-7645-A1A4-58C2D3F952CE}"/>
              </a:ext>
            </a:extLst>
          </p:cNvPr>
          <p:cNvCxnSpPr/>
          <p:nvPr/>
        </p:nvCxnSpPr>
        <p:spPr>
          <a:xfrm>
            <a:off x="5506278" y="2278604"/>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94D2FE3-81B4-684E-B6B1-9D998E9681F5}"/>
              </a:ext>
            </a:extLst>
          </p:cNvPr>
          <p:cNvSpPr txBox="1"/>
          <p:nvPr/>
        </p:nvSpPr>
        <p:spPr>
          <a:xfrm>
            <a:off x="7262191" y="2082448"/>
            <a:ext cx="1954381" cy="334259"/>
          </a:xfrm>
          <a:prstGeom prst="rect">
            <a:avLst/>
          </a:prstGeom>
          <a:noFill/>
        </p:spPr>
        <p:txBody>
          <a:bodyPr wrap="none" rtlCol="0">
            <a:spAutoFit/>
          </a:bodyPr>
          <a:lstStyle/>
          <a:p>
            <a:pPr>
              <a:lnSpc>
                <a:spcPct val="150000"/>
              </a:lnSpc>
            </a:pPr>
            <a:r>
              <a:rPr lang="en-US" sz="1200" dirty="0"/>
              <a:t>Each  line is right striped</a:t>
            </a:r>
          </a:p>
        </p:txBody>
      </p:sp>
      <p:cxnSp>
        <p:nvCxnSpPr>
          <p:cNvPr id="14" name="Straight Arrow Connector 13">
            <a:extLst>
              <a:ext uri="{FF2B5EF4-FFF2-40B4-BE49-F238E27FC236}">
                <a16:creationId xmlns:a16="http://schemas.microsoft.com/office/drawing/2014/main" id="{62C1F7AF-8BAF-9242-BBED-9EB347ED1214}"/>
              </a:ext>
            </a:extLst>
          </p:cNvPr>
          <p:cNvCxnSpPr/>
          <p:nvPr/>
        </p:nvCxnSpPr>
        <p:spPr>
          <a:xfrm>
            <a:off x="5506278" y="2762307"/>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19DA7DC2-0BA1-0F41-A484-464C615E20C7}"/>
              </a:ext>
            </a:extLst>
          </p:cNvPr>
          <p:cNvSpPr txBox="1"/>
          <p:nvPr/>
        </p:nvSpPr>
        <p:spPr>
          <a:xfrm>
            <a:off x="7255619" y="2555675"/>
            <a:ext cx="1274708" cy="334259"/>
          </a:xfrm>
          <a:prstGeom prst="rect">
            <a:avLst/>
          </a:prstGeom>
          <a:noFill/>
        </p:spPr>
        <p:txBody>
          <a:bodyPr wrap="none" rtlCol="0">
            <a:spAutoFit/>
          </a:bodyPr>
          <a:lstStyle/>
          <a:p>
            <a:pPr>
              <a:lnSpc>
                <a:spcPct val="150000"/>
              </a:lnSpc>
            </a:pPr>
            <a:r>
              <a:rPr lang="en-US" sz="1200" dirty="0"/>
              <a:t>Count set to 1,</a:t>
            </a:r>
          </a:p>
        </p:txBody>
      </p:sp>
      <p:cxnSp>
        <p:nvCxnSpPr>
          <p:cNvPr id="16" name="Straight Arrow Connector 15">
            <a:extLst>
              <a:ext uri="{FF2B5EF4-FFF2-40B4-BE49-F238E27FC236}">
                <a16:creationId xmlns:a16="http://schemas.microsoft.com/office/drawing/2014/main" id="{60294920-AB49-7E4A-890A-1977798C696A}"/>
              </a:ext>
            </a:extLst>
          </p:cNvPr>
          <p:cNvCxnSpPr/>
          <p:nvPr/>
        </p:nvCxnSpPr>
        <p:spPr>
          <a:xfrm>
            <a:off x="5506278" y="3209568"/>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D9ABFABF-1E71-414F-BF63-CE0D97E70524}"/>
              </a:ext>
            </a:extLst>
          </p:cNvPr>
          <p:cNvSpPr txBox="1"/>
          <p:nvPr/>
        </p:nvSpPr>
        <p:spPr>
          <a:xfrm>
            <a:off x="7262191" y="3028902"/>
            <a:ext cx="2678938" cy="334259"/>
          </a:xfrm>
          <a:prstGeom prst="rect">
            <a:avLst/>
          </a:prstGeom>
          <a:noFill/>
        </p:spPr>
        <p:txBody>
          <a:bodyPr wrap="none" rtlCol="0">
            <a:spAutoFit/>
          </a:bodyPr>
          <a:lstStyle/>
          <a:p>
            <a:pPr>
              <a:lnSpc>
                <a:spcPct val="150000"/>
              </a:lnSpc>
            </a:pPr>
            <a:r>
              <a:rPr lang="en-US" sz="1200" dirty="0"/>
              <a:t>Prints the count and  a single line,</a:t>
            </a:r>
          </a:p>
        </p:txBody>
      </p:sp>
      <p:cxnSp>
        <p:nvCxnSpPr>
          <p:cNvPr id="18" name="Straight Arrow Connector 17">
            <a:extLst>
              <a:ext uri="{FF2B5EF4-FFF2-40B4-BE49-F238E27FC236}">
                <a16:creationId xmlns:a16="http://schemas.microsoft.com/office/drawing/2014/main" id="{DB33E228-4B8F-4C4A-949A-6237BEAF065F}"/>
              </a:ext>
            </a:extLst>
          </p:cNvPr>
          <p:cNvCxnSpPr/>
          <p:nvPr/>
        </p:nvCxnSpPr>
        <p:spPr>
          <a:xfrm>
            <a:off x="5506278" y="3688540"/>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51E5A1C-0FE9-6A47-A726-FB36830E59E3}"/>
              </a:ext>
            </a:extLst>
          </p:cNvPr>
          <p:cNvSpPr txBox="1"/>
          <p:nvPr/>
        </p:nvSpPr>
        <p:spPr>
          <a:xfrm>
            <a:off x="7255619" y="3502129"/>
            <a:ext cx="2678938" cy="334259"/>
          </a:xfrm>
          <a:prstGeom prst="rect">
            <a:avLst/>
          </a:prstGeom>
          <a:noFill/>
        </p:spPr>
        <p:txBody>
          <a:bodyPr wrap="none" rtlCol="0">
            <a:spAutoFit/>
          </a:bodyPr>
          <a:lstStyle/>
          <a:p>
            <a:pPr>
              <a:lnSpc>
                <a:spcPct val="150000"/>
              </a:lnSpc>
            </a:pPr>
            <a:r>
              <a:rPr lang="en-US" sz="1200" dirty="0"/>
              <a:t>Prints the count and  a single line,</a:t>
            </a:r>
          </a:p>
        </p:txBody>
      </p:sp>
      <p:cxnSp>
        <p:nvCxnSpPr>
          <p:cNvPr id="20" name="Straight Arrow Connector 19">
            <a:extLst>
              <a:ext uri="{FF2B5EF4-FFF2-40B4-BE49-F238E27FC236}">
                <a16:creationId xmlns:a16="http://schemas.microsoft.com/office/drawing/2014/main" id="{A28B49BF-2438-E44B-B6A3-ACB58632C8AE}"/>
              </a:ext>
            </a:extLst>
          </p:cNvPr>
          <p:cNvCxnSpPr/>
          <p:nvPr/>
        </p:nvCxnSpPr>
        <p:spPr>
          <a:xfrm>
            <a:off x="5506278" y="4134854"/>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5CAEAA5-A8D3-9741-845E-32E4F4DCD3C2}"/>
              </a:ext>
            </a:extLst>
          </p:cNvPr>
          <p:cNvSpPr txBox="1"/>
          <p:nvPr/>
        </p:nvSpPr>
        <p:spPr>
          <a:xfrm>
            <a:off x="7245563" y="3946487"/>
            <a:ext cx="3474028" cy="334259"/>
          </a:xfrm>
          <a:prstGeom prst="rect">
            <a:avLst/>
          </a:prstGeom>
          <a:noFill/>
        </p:spPr>
        <p:txBody>
          <a:bodyPr wrap="none" rtlCol="0">
            <a:spAutoFit/>
          </a:bodyPr>
          <a:lstStyle/>
          <a:p>
            <a:pPr>
              <a:lnSpc>
                <a:spcPct val="150000"/>
              </a:lnSpc>
            </a:pPr>
            <a:r>
              <a:rPr lang="en-US" sz="1200" dirty="0" err="1"/>
              <a:t>readline</a:t>
            </a:r>
            <a:r>
              <a:rPr lang="en-US" sz="1200" dirty="0"/>
              <a:t>() function reads one line at a time,</a:t>
            </a:r>
          </a:p>
        </p:txBody>
      </p:sp>
      <p:cxnSp>
        <p:nvCxnSpPr>
          <p:cNvPr id="22" name="Straight Arrow Connector 21">
            <a:extLst>
              <a:ext uri="{FF2B5EF4-FFF2-40B4-BE49-F238E27FC236}">
                <a16:creationId xmlns:a16="http://schemas.microsoft.com/office/drawing/2014/main" id="{4AB2EE4C-681F-134E-9769-140C65754F38}"/>
              </a:ext>
            </a:extLst>
          </p:cNvPr>
          <p:cNvCxnSpPr/>
          <p:nvPr/>
        </p:nvCxnSpPr>
        <p:spPr>
          <a:xfrm>
            <a:off x="5506278" y="4537626"/>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D012DC02-054E-054C-A2DD-939BEDC5ABCA}"/>
              </a:ext>
            </a:extLst>
          </p:cNvPr>
          <p:cNvSpPr txBox="1"/>
          <p:nvPr/>
        </p:nvSpPr>
        <p:spPr>
          <a:xfrm>
            <a:off x="7245563" y="4347085"/>
            <a:ext cx="2015295" cy="334259"/>
          </a:xfrm>
          <a:prstGeom prst="rect">
            <a:avLst/>
          </a:prstGeom>
          <a:noFill/>
        </p:spPr>
        <p:txBody>
          <a:bodyPr wrap="none" rtlCol="0">
            <a:spAutoFit/>
          </a:bodyPr>
          <a:lstStyle/>
          <a:p>
            <a:pPr>
              <a:lnSpc>
                <a:spcPct val="150000"/>
              </a:lnSpc>
            </a:pPr>
            <a:r>
              <a:rPr lang="en-US" sz="1200" dirty="0"/>
              <a:t>Each line is right stripped</a:t>
            </a:r>
          </a:p>
        </p:txBody>
      </p:sp>
      <p:cxnSp>
        <p:nvCxnSpPr>
          <p:cNvPr id="24" name="Straight Arrow Connector 23">
            <a:extLst>
              <a:ext uri="{FF2B5EF4-FFF2-40B4-BE49-F238E27FC236}">
                <a16:creationId xmlns:a16="http://schemas.microsoft.com/office/drawing/2014/main" id="{59830A4B-AC8F-EC42-A280-89EF59D4D2FA}"/>
              </a:ext>
            </a:extLst>
          </p:cNvPr>
          <p:cNvCxnSpPr/>
          <p:nvPr/>
        </p:nvCxnSpPr>
        <p:spPr>
          <a:xfrm>
            <a:off x="5506278" y="4940398"/>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778FF38C-AF16-5440-8ABD-28EDF79D3FB6}"/>
              </a:ext>
            </a:extLst>
          </p:cNvPr>
          <p:cNvSpPr txBox="1"/>
          <p:nvPr/>
        </p:nvSpPr>
        <p:spPr>
          <a:xfrm>
            <a:off x="7231733" y="4747683"/>
            <a:ext cx="2202847" cy="334259"/>
          </a:xfrm>
          <a:prstGeom prst="rect">
            <a:avLst/>
          </a:prstGeom>
          <a:noFill/>
        </p:spPr>
        <p:txBody>
          <a:bodyPr wrap="none" rtlCol="0">
            <a:spAutoFit/>
          </a:bodyPr>
          <a:lstStyle/>
          <a:p>
            <a:pPr>
              <a:lnSpc>
                <a:spcPct val="150000"/>
              </a:lnSpc>
            </a:pPr>
            <a:r>
              <a:rPr lang="en-US" sz="1200" dirty="0"/>
              <a:t>count incremented by one</a:t>
            </a:r>
          </a:p>
        </p:txBody>
      </p:sp>
      <p:sp>
        <p:nvSpPr>
          <p:cNvPr id="26" name="Action Button: Forwards or Next 25">
            <a:hlinkClick r:id="" action="ppaction://hlinkshowjump?jump=nextslide" highlightClick="1"/>
            <a:extLst>
              <a:ext uri="{FF2B5EF4-FFF2-40B4-BE49-F238E27FC236}">
                <a16:creationId xmlns:a16="http://schemas.microsoft.com/office/drawing/2014/main" id="{18021900-6A9B-3D4D-BD35-AEEB1FB0C116}"/>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9106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931638-2AC4-B546-9B5B-D1CFA9F4EF58}"/>
              </a:ext>
            </a:extLst>
          </p:cNvPr>
          <p:cNvSpPr txBox="1"/>
          <p:nvPr/>
        </p:nvSpPr>
        <p:spPr>
          <a:xfrm>
            <a:off x="834887" y="662609"/>
            <a:ext cx="3993401" cy="461665"/>
          </a:xfrm>
          <a:prstGeom prst="rect">
            <a:avLst/>
          </a:prstGeom>
          <a:noFill/>
        </p:spPr>
        <p:txBody>
          <a:bodyPr wrap="none" rtlCol="0">
            <a:spAutoFit/>
          </a:bodyPr>
          <a:lstStyle/>
          <a:p>
            <a:r>
              <a:rPr lang="en-US" sz="2400" dirty="0"/>
              <a:t>Reading into an list /array</a:t>
            </a:r>
          </a:p>
        </p:txBody>
      </p:sp>
      <p:sp>
        <p:nvSpPr>
          <p:cNvPr id="4" name="Rectangle 3">
            <a:extLst>
              <a:ext uri="{FF2B5EF4-FFF2-40B4-BE49-F238E27FC236}">
                <a16:creationId xmlns:a16="http://schemas.microsoft.com/office/drawing/2014/main" id="{C23473E6-EDA2-DF44-B72A-FD449CF8CF39}"/>
              </a:ext>
            </a:extLst>
          </p:cNvPr>
          <p:cNvSpPr/>
          <p:nvPr/>
        </p:nvSpPr>
        <p:spPr>
          <a:xfrm>
            <a:off x="834887" y="1397675"/>
            <a:ext cx="4542773" cy="2117183"/>
          </a:xfrm>
          <a:prstGeom prst="rect">
            <a:avLst/>
          </a:prstGeom>
        </p:spPr>
        <p:txBody>
          <a:bodyPr wrap="square">
            <a:spAutoFit/>
          </a:bodyPr>
          <a:lstStyle/>
          <a:p>
            <a:pPr>
              <a:lnSpc>
                <a:spcPct val="150000"/>
              </a:lnSpc>
            </a:pPr>
            <a:r>
              <a:rPr lang="en-AU" dirty="0"/>
              <a:t>content = {}</a:t>
            </a:r>
            <a:br>
              <a:rPr lang="en-AU" dirty="0"/>
            </a:br>
            <a:r>
              <a:rPr lang="en-AU" dirty="0">
                <a:solidFill>
                  <a:srgbClr val="CC7832"/>
                </a:solidFill>
              </a:rPr>
              <a:t>with </a:t>
            </a:r>
            <a:r>
              <a:rPr lang="en-AU" dirty="0">
                <a:solidFill>
                  <a:srgbClr val="8888C6"/>
                </a:solidFill>
              </a:rPr>
              <a:t>open</a:t>
            </a:r>
            <a:r>
              <a:rPr lang="en-AU" dirty="0"/>
              <a:t>(</a:t>
            </a:r>
            <a:r>
              <a:rPr lang="en-AU" dirty="0">
                <a:solidFill>
                  <a:srgbClr val="6A8759"/>
                </a:solidFill>
              </a:rPr>
              <a:t>'</a:t>
            </a:r>
            <a:r>
              <a:rPr lang="en-AU" dirty="0" err="1">
                <a:solidFill>
                  <a:srgbClr val="6A8759"/>
                </a:solidFill>
              </a:rPr>
              <a:t>potter.txt</a:t>
            </a:r>
            <a:r>
              <a:rPr lang="en-AU" dirty="0">
                <a:solidFill>
                  <a:srgbClr val="6A8759"/>
                </a:solidFill>
              </a:rPr>
              <a:t>'</a:t>
            </a:r>
            <a:r>
              <a:rPr lang="en-AU" dirty="0"/>
              <a:t>) </a:t>
            </a:r>
            <a:r>
              <a:rPr lang="en-AU" dirty="0">
                <a:solidFill>
                  <a:srgbClr val="CC7832"/>
                </a:solidFill>
              </a:rPr>
              <a:t>as </a:t>
            </a:r>
            <a:r>
              <a:rPr lang="en-AU" dirty="0" err="1"/>
              <a:t>filepath</a:t>
            </a:r>
            <a:r>
              <a:rPr lang="en-AU" dirty="0"/>
              <a:t>:</a:t>
            </a:r>
            <a:br>
              <a:rPr lang="en-AU" dirty="0"/>
            </a:br>
            <a:r>
              <a:rPr lang="en-AU" dirty="0"/>
              <a:t>    content = </a:t>
            </a:r>
            <a:r>
              <a:rPr lang="en-AU" dirty="0" err="1"/>
              <a:t>filepath.readlines</a:t>
            </a:r>
            <a:r>
              <a:rPr lang="en-AU" dirty="0"/>
              <a:t>()</a:t>
            </a:r>
            <a:br>
              <a:rPr lang="en-AU" dirty="0">
                <a:solidFill>
                  <a:srgbClr val="808080"/>
                </a:solidFill>
              </a:rPr>
            </a:br>
            <a:r>
              <a:rPr lang="en-AU" dirty="0"/>
              <a:t>content = [</a:t>
            </a:r>
            <a:r>
              <a:rPr lang="en-AU" dirty="0" err="1"/>
              <a:t>line.strip</a:t>
            </a:r>
            <a:r>
              <a:rPr lang="en-AU" dirty="0"/>
              <a:t>() </a:t>
            </a:r>
            <a:r>
              <a:rPr lang="en-AU" dirty="0">
                <a:solidFill>
                  <a:srgbClr val="CC7832"/>
                </a:solidFill>
              </a:rPr>
              <a:t>for </a:t>
            </a:r>
            <a:r>
              <a:rPr lang="en-AU" dirty="0"/>
              <a:t>line </a:t>
            </a:r>
            <a:r>
              <a:rPr lang="en-AU" dirty="0">
                <a:solidFill>
                  <a:srgbClr val="CC7832"/>
                </a:solidFill>
              </a:rPr>
              <a:t>in </a:t>
            </a:r>
            <a:r>
              <a:rPr lang="en-AU" dirty="0"/>
              <a:t>content]</a:t>
            </a:r>
            <a:br>
              <a:rPr lang="en-AU" dirty="0"/>
            </a:br>
            <a:r>
              <a:rPr lang="en-AU" dirty="0">
                <a:solidFill>
                  <a:srgbClr val="8888C6"/>
                </a:solidFill>
              </a:rPr>
              <a:t>print</a:t>
            </a:r>
            <a:r>
              <a:rPr lang="en-AU" dirty="0"/>
              <a:t>(content)</a:t>
            </a:r>
            <a:endParaRPr lang="en-US" dirty="0"/>
          </a:p>
        </p:txBody>
      </p:sp>
      <p:cxnSp>
        <p:nvCxnSpPr>
          <p:cNvPr id="5" name="Straight Arrow Connector 4">
            <a:extLst>
              <a:ext uri="{FF2B5EF4-FFF2-40B4-BE49-F238E27FC236}">
                <a16:creationId xmlns:a16="http://schemas.microsoft.com/office/drawing/2014/main" id="{6E165A81-D7F7-F14B-B9BB-6D253420C0BA}"/>
              </a:ext>
            </a:extLst>
          </p:cNvPr>
          <p:cNvCxnSpPr/>
          <p:nvPr/>
        </p:nvCxnSpPr>
        <p:spPr>
          <a:xfrm>
            <a:off x="5788532" y="1684576"/>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06C213E-514B-FD4A-8A9D-3388940A99B7}"/>
              </a:ext>
            </a:extLst>
          </p:cNvPr>
          <p:cNvSpPr txBox="1"/>
          <p:nvPr/>
        </p:nvSpPr>
        <p:spPr>
          <a:xfrm>
            <a:off x="7564378" y="1494264"/>
            <a:ext cx="2206053" cy="276999"/>
          </a:xfrm>
          <a:prstGeom prst="rect">
            <a:avLst/>
          </a:prstGeom>
          <a:noFill/>
        </p:spPr>
        <p:txBody>
          <a:bodyPr wrap="none" rtlCol="0">
            <a:spAutoFit/>
          </a:bodyPr>
          <a:lstStyle/>
          <a:p>
            <a:r>
              <a:rPr lang="en-US" sz="1200" dirty="0"/>
              <a:t>Empty list named ‘content’</a:t>
            </a:r>
          </a:p>
        </p:txBody>
      </p:sp>
      <p:cxnSp>
        <p:nvCxnSpPr>
          <p:cNvPr id="7" name="Straight Arrow Connector 6">
            <a:extLst>
              <a:ext uri="{FF2B5EF4-FFF2-40B4-BE49-F238E27FC236}">
                <a16:creationId xmlns:a16="http://schemas.microsoft.com/office/drawing/2014/main" id="{48C395D9-0450-2C49-8727-8E04C2D4FE5B}"/>
              </a:ext>
            </a:extLst>
          </p:cNvPr>
          <p:cNvCxnSpPr/>
          <p:nvPr/>
        </p:nvCxnSpPr>
        <p:spPr>
          <a:xfrm>
            <a:off x="5788532" y="2100212"/>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C98CB79-ED04-084F-B10F-15A023DDC0EE}"/>
              </a:ext>
            </a:extLst>
          </p:cNvPr>
          <p:cNvSpPr txBox="1"/>
          <p:nvPr/>
        </p:nvSpPr>
        <p:spPr>
          <a:xfrm>
            <a:off x="7564378" y="1909900"/>
            <a:ext cx="3029997" cy="276999"/>
          </a:xfrm>
          <a:prstGeom prst="rect">
            <a:avLst/>
          </a:prstGeom>
          <a:noFill/>
        </p:spPr>
        <p:txBody>
          <a:bodyPr wrap="none" rtlCol="0">
            <a:spAutoFit/>
          </a:bodyPr>
          <a:lstStyle/>
          <a:p>
            <a:r>
              <a:rPr lang="en-US" sz="1200" dirty="0"/>
              <a:t>Open ’</a:t>
            </a:r>
            <a:r>
              <a:rPr lang="en-US" sz="1200" dirty="0" err="1"/>
              <a:t>potter.txt</a:t>
            </a:r>
            <a:r>
              <a:rPr lang="en-US" sz="1200" dirty="0"/>
              <a:t>’ into </a:t>
            </a:r>
            <a:r>
              <a:rPr lang="en-US" sz="1200" dirty="0" err="1"/>
              <a:t>filepath</a:t>
            </a:r>
            <a:r>
              <a:rPr lang="en-US" sz="1200" dirty="0"/>
              <a:t> variable</a:t>
            </a:r>
          </a:p>
        </p:txBody>
      </p:sp>
      <p:cxnSp>
        <p:nvCxnSpPr>
          <p:cNvPr id="9" name="Straight Arrow Connector 8">
            <a:extLst>
              <a:ext uri="{FF2B5EF4-FFF2-40B4-BE49-F238E27FC236}">
                <a16:creationId xmlns:a16="http://schemas.microsoft.com/office/drawing/2014/main" id="{1A085FB8-5F6D-4C4C-8011-93CFD19CFCB0}"/>
              </a:ext>
            </a:extLst>
          </p:cNvPr>
          <p:cNvCxnSpPr/>
          <p:nvPr/>
        </p:nvCxnSpPr>
        <p:spPr>
          <a:xfrm>
            <a:off x="5788532" y="2509395"/>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344048A-9484-0240-9BDB-9A105F37B50C}"/>
              </a:ext>
            </a:extLst>
          </p:cNvPr>
          <p:cNvSpPr txBox="1"/>
          <p:nvPr/>
        </p:nvSpPr>
        <p:spPr>
          <a:xfrm>
            <a:off x="7564378" y="2319083"/>
            <a:ext cx="2946640" cy="276999"/>
          </a:xfrm>
          <a:prstGeom prst="rect">
            <a:avLst/>
          </a:prstGeom>
          <a:noFill/>
        </p:spPr>
        <p:txBody>
          <a:bodyPr wrap="none" rtlCol="0">
            <a:spAutoFit/>
          </a:bodyPr>
          <a:lstStyle/>
          <a:p>
            <a:r>
              <a:rPr lang="en-US" sz="1200" dirty="0"/>
              <a:t>One line at a time read into ‘content</a:t>
            </a:r>
          </a:p>
        </p:txBody>
      </p:sp>
      <p:cxnSp>
        <p:nvCxnSpPr>
          <p:cNvPr id="11" name="Straight Arrow Connector 10">
            <a:extLst>
              <a:ext uri="{FF2B5EF4-FFF2-40B4-BE49-F238E27FC236}">
                <a16:creationId xmlns:a16="http://schemas.microsoft.com/office/drawing/2014/main" id="{EE404469-A9DB-A94C-87C5-4AC4A481B4F8}"/>
              </a:ext>
            </a:extLst>
          </p:cNvPr>
          <p:cNvCxnSpPr/>
          <p:nvPr/>
        </p:nvCxnSpPr>
        <p:spPr>
          <a:xfrm>
            <a:off x="5788532" y="2918578"/>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8B97863-8B87-1340-8AEF-9616AF0A618F}"/>
              </a:ext>
            </a:extLst>
          </p:cNvPr>
          <p:cNvSpPr txBox="1"/>
          <p:nvPr/>
        </p:nvSpPr>
        <p:spPr>
          <a:xfrm>
            <a:off x="7564378" y="2728266"/>
            <a:ext cx="3618298" cy="461665"/>
          </a:xfrm>
          <a:prstGeom prst="rect">
            <a:avLst/>
          </a:prstGeom>
          <a:noFill/>
        </p:spPr>
        <p:txBody>
          <a:bodyPr wrap="none" rtlCol="0">
            <a:spAutoFit/>
          </a:bodyPr>
          <a:lstStyle/>
          <a:p>
            <a:r>
              <a:rPr lang="en-US" sz="1200" dirty="0"/>
              <a:t>Each line has space taken away at beginning</a:t>
            </a:r>
          </a:p>
          <a:p>
            <a:r>
              <a:rPr lang="en-US" sz="1200" dirty="0"/>
              <a:t>and end of sentence.</a:t>
            </a:r>
          </a:p>
        </p:txBody>
      </p:sp>
      <p:cxnSp>
        <p:nvCxnSpPr>
          <p:cNvPr id="13" name="Straight Arrow Connector 12">
            <a:extLst>
              <a:ext uri="{FF2B5EF4-FFF2-40B4-BE49-F238E27FC236}">
                <a16:creationId xmlns:a16="http://schemas.microsoft.com/office/drawing/2014/main" id="{F425C3F1-2BA2-394E-9157-8014809E441B}"/>
              </a:ext>
            </a:extLst>
          </p:cNvPr>
          <p:cNvCxnSpPr/>
          <p:nvPr/>
        </p:nvCxnSpPr>
        <p:spPr>
          <a:xfrm>
            <a:off x="5788532" y="3429000"/>
            <a:ext cx="136497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AECDEE9-51D3-9C4B-A0E9-CD2988720AD4}"/>
              </a:ext>
            </a:extLst>
          </p:cNvPr>
          <p:cNvSpPr txBox="1"/>
          <p:nvPr/>
        </p:nvSpPr>
        <p:spPr>
          <a:xfrm>
            <a:off x="7564378" y="3238688"/>
            <a:ext cx="1681871" cy="276999"/>
          </a:xfrm>
          <a:prstGeom prst="rect">
            <a:avLst/>
          </a:prstGeom>
          <a:noFill/>
        </p:spPr>
        <p:txBody>
          <a:bodyPr wrap="none" rtlCol="0">
            <a:spAutoFit/>
          </a:bodyPr>
          <a:lstStyle/>
          <a:p>
            <a:r>
              <a:rPr lang="en-US" sz="1200" dirty="0"/>
              <a:t>‘content’ list printed</a:t>
            </a:r>
          </a:p>
        </p:txBody>
      </p:sp>
      <p:sp>
        <p:nvSpPr>
          <p:cNvPr id="16" name="Action Button: Home 15">
            <a:hlinkClick r:id="rId2" action="ppaction://hlinksldjump" highlightClick="1"/>
            <a:extLst>
              <a:ext uri="{FF2B5EF4-FFF2-40B4-BE49-F238E27FC236}">
                <a16:creationId xmlns:a16="http://schemas.microsoft.com/office/drawing/2014/main" id="{CAAD7791-294D-D144-A038-24C732EBF831}"/>
              </a:ext>
            </a:extLst>
          </p:cNvPr>
          <p:cNvSpPr/>
          <p:nvPr/>
        </p:nvSpPr>
        <p:spPr>
          <a:xfrm>
            <a:off x="11140440" y="5955323"/>
            <a:ext cx="868680" cy="643597"/>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8813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6D907-E9BC-6340-B66C-553BC67CF7F5}"/>
              </a:ext>
            </a:extLst>
          </p:cNvPr>
          <p:cNvSpPr>
            <a:spLocks noGrp="1"/>
          </p:cNvSpPr>
          <p:nvPr>
            <p:ph type="title"/>
          </p:nvPr>
        </p:nvSpPr>
        <p:spPr/>
        <p:txBody>
          <a:bodyPr/>
          <a:lstStyle/>
          <a:p>
            <a:r>
              <a:rPr lang="en-US" dirty="0"/>
              <a:t>Lists</a:t>
            </a:r>
          </a:p>
        </p:txBody>
      </p:sp>
      <p:sp>
        <p:nvSpPr>
          <p:cNvPr id="3" name="Action Button: Forwards or Next 2">
            <a:hlinkClick r:id="" action="ppaction://hlinkshowjump?jump=nextslide" highlightClick="1"/>
            <a:extLst>
              <a:ext uri="{FF2B5EF4-FFF2-40B4-BE49-F238E27FC236}">
                <a16:creationId xmlns:a16="http://schemas.microsoft.com/office/drawing/2014/main" id="{587D8422-28DB-C243-8A99-ED4CF2F54098}"/>
              </a:ext>
            </a:extLst>
          </p:cNvPr>
          <p:cNvSpPr/>
          <p:nvPr/>
        </p:nvSpPr>
        <p:spPr>
          <a:xfrm>
            <a:off x="11064221" y="5980818"/>
            <a:ext cx="560121" cy="37768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850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{18431D52-345F-1B4C-8772-30B8096867E7}tf10001063</Template>
  <TotalTime>1985</TotalTime>
  <Words>4666</Words>
  <Application>Microsoft Macintosh PowerPoint</Application>
  <PresentationFormat>Widescreen</PresentationFormat>
  <Paragraphs>464</Paragraphs>
  <Slides>136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136</vt:i4>
      </vt:variant>
    </vt:vector>
  </HeadingPairs>
  <TitlesOfParts>
    <vt:vector size="139" baseType="lpstr">
      <vt:lpstr>Arial</vt:lpstr>
      <vt:lpstr>Century Gothic</vt:lpstr>
      <vt:lpstr>Mesh</vt:lpstr>
      <vt:lpstr>Year 11 Computer Science</vt:lpstr>
      <vt:lpstr>Essential Exercises to Do</vt:lpstr>
      <vt:lpstr>Sequence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Repetition: while loop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Repetition 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Repetition: FOR LOOP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For repetition loops</vt:lpstr>
      <vt:lpstr>PowerPoint Presentation</vt:lpstr>
      <vt:lpstr>PowerPoint Presentation</vt:lpstr>
      <vt:lpstr>PowerPoint Presentation</vt:lpstr>
      <vt:lpstr>PowerPoint Presentation</vt:lpstr>
      <vt:lpstr>PowerPoint Presentation</vt:lpstr>
      <vt:lpstr>If then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then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Switch</vt:lpstr>
      <vt:lpstr>PowerPoint Presentation</vt:lpstr>
      <vt:lpstr>PowerPoint Presentation</vt:lpstr>
      <vt:lpstr>PowerPoint Presentation</vt:lpstr>
      <vt:lpstr>PowerPoint Presentation</vt:lpstr>
      <vt:lpstr>PowerPoint Presentation</vt:lpstr>
      <vt:lpstr>Random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 a Text File</vt:lpstr>
      <vt:lpstr>PowerPoint Presentation</vt:lpstr>
      <vt:lpstr>PowerPoint Presentation</vt:lpstr>
      <vt:lpstr>PowerPoint Presentation</vt:lpstr>
      <vt:lpstr>PowerPoint Presentation</vt:lpstr>
      <vt:lpstr>PowerPoint Presentation</vt:lpstr>
      <vt:lpstr>PowerPoint Presentation</vt:lpstr>
      <vt:lpstr>Lists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Passing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Dictionaries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Year 12 Computer Science</dc:title>
  <dc:creator>Lance Owen</dc:creator>
  <cp:lastModifiedBy>Paul Hayward</cp:lastModifiedBy>
  <cp:revision>142</cp:revision>
  <dcterms:created xsi:type="dcterms:W3CDTF">2020-03-08T13:59:09Z</dcterms:created>
  <dcterms:modified xsi:type="dcterms:W3CDTF">2020-04-29T06:11:26Z</dcterms:modified>
</cp:coreProperties>
</file>